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8" r:id="rId2"/>
    <p:sldId id="260" r:id="rId3"/>
    <p:sldId id="274" r:id="rId4"/>
    <p:sldId id="270" r:id="rId5"/>
    <p:sldId id="261" r:id="rId6"/>
    <p:sldId id="271" r:id="rId7"/>
    <p:sldId id="262" r:id="rId8"/>
    <p:sldId id="263" r:id="rId9"/>
    <p:sldId id="267" r:id="rId10"/>
    <p:sldId id="266" r:id="rId11"/>
    <p:sldId id="273" r:id="rId12"/>
    <p:sldId id="268" r:id="rId13"/>
    <p:sldId id="272" r:id="rId14"/>
    <p:sldId id="269" r:id="rId15"/>
    <p:sldId id="27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C6A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9" d="100"/>
          <a:sy n="89" d="100"/>
        </p:scale>
        <p:origin x="466" y="77"/>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8/26/2021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jpg>
</file>

<file path=ppt/media/image3.jp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8/26/2021</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smtClean="0"/>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8/26/2021</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8/26/2021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8/26/2021</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8/26/2021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smtClean="0"/>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8/26/2021</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8/26/2021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8/26/2021</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8/26/2021</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8/26/2021</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smtClean="0"/>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8/26/2021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smtClean="0"/>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8/26/2021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smtClean="0"/>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8/26/2021</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flask.palletsprojects.com/en/2.0.x/" TargetMode="External"/><Relationship Id="rId2" Type="http://schemas.openxmlformats.org/officeDocument/2006/relationships/hyperlink" Target="https://themeforest.net/" TargetMode="External"/><Relationship Id="rId1" Type="http://schemas.openxmlformats.org/officeDocument/2006/relationships/slideLayout" Target="../slideLayouts/slideLayout2.xml"/><Relationship Id="rId4" Type="http://schemas.openxmlformats.org/officeDocument/2006/relationships/hyperlink" Target="https://www.youtube.com/watch?v=MwZwr5Tvyxo&amp;list=PL-osiE80TeTs4UjLw5MM6OjgkjFeUxCYH&amp;ab_channel=CoreySchafer"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12975" y="1362974"/>
            <a:ext cx="8862286" cy="2968468"/>
          </a:xfrm>
        </p:spPr>
        <p:txBody>
          <a:bodyPr>
            <a:normAutofit/>
          </a:bodyPr>
          <a:lstStyle/>
          <a:p>
            <a:r>
              <a:rPr lang="en-IN" sz="4800" dirty="0" smtClean="0"/>
              <a:t>E-CLASS </a:t>
            </a:r>
            <a:r>
              <a:rPr lang="en-IN" sz="4800" dirty="0"/>
              <a:t>MANAGEMENT </a:t>
            </a:r>
            <a:r>
              <a:rPr lang="en-IN" sz="4800" dirty="0" smtClean="0"/>
              <a:t>SYSTEM</a:t>
            </a:r>
            <a:r>
              <a:rPr lang="en-IN" sz="4000" dirty="0" smtClean="0">
                <a:solidFill>
                  <a:srgbClr val="00B050"/>
                </a:solidFill>
              </a:rPr>
              <a:t/>
            </a:r>
            <a:br>
              <a:rPr lang="en-IN" sz="4000" dirty="0" smtClean="0">
                <a:solidFill>
                  <a:srgbClr val="00B050"/>
                </a:solidFill>
              </a:rPr>
            </a:br>
            <a:endParaRPr lang="en-US" dirty="0"/>
          </a:p>
        </p:txBody>
      </p:sp>
      <p:sp>
        <p:nvSpPr>
          <p:cNvPr id="3" name="Subtitle 2"/>
          <p:cNvSpPr>
            <a:spLocks noGrp="1"/>
          </p:cNvSpPr>
          <p:nvPr>
            <p:ph type="subTitle" idx="1"/>
          </p:nvPr>
        </p:nvSpPr>
        <p:spPr>
          <a:xfrm>
            <a:off x="7427342" y="4485737"/>
            <a:ext cx="4764657" cy="957532"/>
          </a:xfrm>
        </p:spPr>
        <p:txBody>
          <a:bodyPr>
            <a:normAutofit fontScale="70000" lnSpcReduction="20000"/>
          </a:bodyPr>
          <a:lstStyle/>
          <a:p>
            <a:r>
              <a:rPr lang="en-IN" dirty="0">
                <a:solidFill>
                  <a:srgbClr val="FF0000"/>
                </a:solidFill>
              </a:rPr>
              <a:t>GUIDED BY:</a:t>
            </a:r>
          </a:p>
          <a:p>
            <a:r>
              <a:rPr lang="en-IN" dirty="0" err="1">
                <a:solidFill>
                  <a:schemeClr val="tx2">
                    <a:lumMod val="95000"/>
                    <a:lumOff val="5000"/>
                  </a:schemeClr>
                </a:solidFill>
              </a:rPr>
              <a:t>Dr.</a:t>
            </a:r>
            <a:r>
              <a:rPr lang="en-IN" dirty="0">
                <a:solidFill>
                  <a:schemeClr val="tx2">
                    <a:lumMod val="95000"/>
                    <a:lumOff val="5000"/>
                  </a:schemeClr>
                </a:solidFill>
              </a:rPr>
              <a:t> SUBASH CHANDRA MISHRA</a:t>
            </a:r>
          </a:p>
          <a:p>
            <a:r>
              <a:rPr lang="en-IN" dirty="0">
                <a:solidFill>
                  <a:schemeClr val="tx2">
                    <a:lumMod val="95000"/>
                    <a:lumOff val="5000"/>
                  </a:schemeClr>
                </a:solidFill>
              </a:rPr>
              <a:t>Associated Course coordinator</a:t>
            </a:r>
          </a:p>
          <a:p>
            <a:r>
              <a:rPr lang="en-IN" dirty="0">
                <a:solidFill>
                  <a:schemeClr val="tx2">
                    <a:lumMod val="95000"/>
                    <a:lumOff val="5000"/>
                  </a:schemeClr>
                </a:solidFill>
              </a:rPr>
              <a:t>For MCA, DDCE</a:t>
            </a:r>
          </a:p>
        </p:txBody>
      </p:sp>
      <p:sp>
        <p:nvSpPr>
          <p:cNvPr id="4" name="Rectangle 3"/>
          <p:cNvSpPr/>
          <p:nvPr/>
        </p:nvSpPr>
        <p:spPr>
          <a:xfrm>
            <a:off x="2812975" y="4485737"/>
            <a:ext cx="4612255" cy="923330"/>
          </a:xfrm>
          <a:prstGeom prst="rect">
            <a:avLst/>
          </a:prstGeom>
        </p:spPr>
        <p:txBody>
          <a:bodyPr wrap="square">
            <a:spAutoFit/>
          </a:bodyPr>
          <a:lstStyle/>
          <a:p>
            <a:r>
              <a:rPr lang="en-IN" dirty="0" smtClean="0">
                <a:solidFill>
                  <a:srgbClr val="FF0000"/>
                </a:solidFill>
              </a:rPr>
              <a:t>PRESENTED BY:</a:t>
            </a:r>
            <a:endParaRPr lang="en-IN" dirty="0">
              <a:solidFill>
                <a:srgbClr val="FF0000"/>
              </a:solidFill>
            </a:endParaRPr>
          </a:p>
          <a:p>
            <a:r>
              <a:rPr lang="en-IN" dirty="0" smtClean="0"/>
              <a:t>BISWAJIT GUMANSINGH(1902070490900019</a:t>
            </a:r>
            <a:r>
              <a:rPr lang="en-IN" dirty="0"/>
              <a:t>)</a:t>
            </a:r>
          </a:p>
          <a:p>
            <a:r>
              <a:rPr lang="en-IN" dirty="0" smtClean="0"/>
              <a:t>LAXMIPRIYA DAS(1902070490900030</a:t>
            </a:r>
            <a:r>
              <a:rPr lang="en-IN" dirty="0"/>
              <a:t>)</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00271" y="0"/>
            <a:ext cx="1391727" cy="1362974"/>
          </a:xfrm>
          <a:prstGeom prst="rect">
            <a:avLst/>
          </a:prstGeom>
        </p:spPr>
      </p:pic>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2530" y="914400"/>
            <a:ext cx="2097524" cy="369332"/>
          </a:xfrm>
          <a:prstGeom prst="rect">
            <a:avLst/>
          </a:prstGeom>
          <a:noFill/>
        </p:spPr>
        <p:txBody>
          <a:bodyPr wrap="square" rtlCol="0">
            <a:spAutoFit/>
          </a:bodyPr>
          <a:lstStyle/>
          <a:p>
            <a:r>
              <a:rPr lang="en-IN" dirty="0" smtClean="0"/>
              <a:t>Student Dashboard</a:t>
            </a:r>
            <a:endParaRPr lang="en-US" dirty="0"/>
          </a:p>
        </p:txBody>
      </p:sp>
      <p:pic>
        <p:nvPicPr>
          <p:cNvPr id="5" name="Picture 4"/>
          <p:cNvPicPr>
            <a:picLocks noChangeAspect="1"/>
          </p:cNvPicPr>
          <p:nvPr/>
        </p:nvPicPr>
        <p:blipFill>
          <a:blip r:embed="rId2"/>
          <a:stretch>
            <a:fillRect/>
          </a:stretch>
        </p:blipFill>
        <p:spPr>
          <a:xfrm>
            <a:off x="6918384" y="1432090"/>
            <a:ext cx="5273615" cy="2579193"/>
          </a:xfrm>
          <a:prstGeom prst="rect">
            <a:avLst/>
          </a:prstGeom>
        </p:spPr>
      </p:pic>
      <p:pic>
        <p:nvPicPr>
          <p:cNvPr id="6" name="Picture 5"/>
          <p:cNvPicPr>
            <a:picLocks noChangeAspect="1"/>
          </p:cNvPicPr>
          <p:nvPr/>
        </p:nvPicPr>
        <p:blipFill>
          <a:blip r:embed="rId3"/>
          <a:stretch>
            <a:fillRect/>
          </a:stretch>
        </p:blipFill>
        <p:spPr>
          <a:xfrm>
            <a:off x="6915336" y="4071669"/>
            <a:ext cx="5276663" cy="2786332"/>
          </a:xfrm>
          <a:prstGeom prst="rect">
            <a:avLst/>
          </a:prstGeom>
        </p:spPr>
      </p:pic>
      <p:sp>
        <p:nvSpPr>
          <p:cNvPr id="8" name="Rectangle 7"/>
          <p:cNvSpPr/>
          <p:nvPr/>
        </p:nvSpPr>
        <p:spPr>
          <a:xfrm>
            <a:off x="6915336" y="914400"/>
            <a:ext cx="4756204" cy="369332"/>
          </a:xfrm>
          <a:prstGeom prst="rect">
            <a:avLst/>
          </a:prstGeom>
        </p:spPr>
        <p:txBody>
          <a:bodyPr wrap="square">
            <a:spAutoFit/>
          </a:bodyPr>
          <a:lstStyle/>
          <a:p>
            <a:r>
              <a:rPr lang="en-IN" dirty="0" smtClean="0"/>
              <a:t>Login and Register</a:t>
            </a:r>
            <a:endParaRPr lang="en-US" dirty="0"/>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r="21254"/>
          <a:stretch/>
        </p:blipFill>
        <p:spPr>
          <a:xfrm>
            <a:off x="0" y="1432090"/>
            <a:ext cx="6823494" cy="5425910"/>
          </a:xfrm>
          <a:prstGeom prst="rect">
            <a:avLst/>
          </a:prstGeom>
        </p:spPr>
      </p:pic>
    </p:spTree>
    <p:extLst>
      <p:ext uri="{BB962C8B-B14F-4D97-AF65-F5344CB8AC3E}">
        <p14:creationId xmlns:p14="http://schemas.microsoft.com/office/powerpoint/2010/main" val="2902466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000" b="1" i="1" dirty="0" smtClean="0">
                <a:latin typeface="Algerian" panose="04020705040A02060702" pitchFamily="82" charset="0"/>
              </a:rPr>
              <a:t>CONCLUSION</a:t>
            </a:r>
            <a:endParaRPr lang="en-US" sz="4000" b="1" i="1" dirty="0">
              <a:latin typeface="Algerian" panose="04020705040A02060702" pitchFamily="82" charset="0"/>
            </a:endParaRPr>
          </a:p>
        </p:txBody>
      </p:sp>
      <p:sp>
        <p:nvSpPr>
          <p:cNvPr id="3" name="Content Placeholder 2"/>
          <p:cNvSpPr>
            <a:spLocks noGrp="1"/>
          </p:cNvSpPr>
          <p:nvPr>
            <p:ph idx="1"/>
          </p:nvPr>
        </p:nvSpPr>
        <p:spPr/>
        <p:txBody>
          <a:bodyPr/>
          <a:lstStyle/>
          <a:p>
            <a:pPr marL="0" indent="0">
              <a:buNone/>
            </a:pPr>
            <a:r>
              <a:rPr lang="en-US" dirty="0"/>
              <a:t>The main intension of this project is to get good insight on existing education portal, which has a great future scope. Hence also, to see what else can be enhance in this domain in the mere future. E – class Management system  can be used to quickly add new student and teachers. There is no need  for the presence of both instructor and student at same time. More than one student can download their assignments online. </a:t>
            </a:r>
          </a:p>
        </p:txBody>
      </p:sp>
    </p:spTree>
    <p:extLst>
      <p:ext uri="{BB962C8B-B14F-4D97-AF65-F5344CB8AC3E}">
        <p14:creationId xmlns:p14="http://schemas.microsoft.com/office/powerpoint/2010/main" val="1280156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i="1" dirty="0"/>
              <a:t>Future Scope And Further Enhancement Of The Project</a:t>
            </a:r>
            <a:endParaRPr lang="en-US" dirty="0"/>
          </a:p>
        </p:txBody>
      </p:sp>
      <p:sp>
        <p:nvSpPr>
          <p:cNvPr id="5" name="Content Placeholder 4"/>
          <p:cNvSpPr>
            <a:spLocks noGrp="1"/>
          </p:cNvSpPr>
          <p:nvPr>
            <p:ph idx="1"/>
          </p:nvPr>
        </p:nvSpPr>
        <p:spPr/>
        <p:txBody>
          <a:bodyPr>
            <a:normAutofit lnSpcReduction="10000"/>
          </a:bodyPr>
          <a:lstStyle/>
          <a:p>
            <a:pPr lvl="0"/>
            <a:r>
              <a:rPr lang="en-US" dirty="0"/>
              <a:t>We can give more advance software for E-class management System including more facilities</a:t>
            </a:r>
          </a:p>
          <a:p>
            <a:pPr lvl="0"/>
            <a:r>
              <a:rPr lang="en-US" dirty="0"/>
              <a:t>We will host the platform on online servers to make it accessible worldwide</a:t>
            </a:r>
          </a:p>
          <a:p>
            <a:pPr lvl="0"/>
            <a:r>
              <a:rPr lang="en-US" dirty="0"/>
              <a:t>Integrate multiple load balancers to distribute the loads of the system</a:t>
            </a:r>
          </a:p>
          <a:p>
            <a:pPr lvl="0"/>
            <a:r>
              <a:rPr lang="en-US" dirty="0" smtClean="0"/>
              <a:t>Implement the backup mechanism for taking backup of codebase and database on regular basis on different servers</a:t>
            </a:r>
          </a:p>
          <a:p>
            <a:pPr lvl="0"/>
            <a:r>
              <a:rPr lang="en-US" dirty="0" smtClean="0"/>
              <a:t>In </a:t>
            </a:r>
            <a:r>
              <a:rPr lang="en-US" dirty="0"/>
              <a:t>future we can add facial recognition module to automate the attendance </a:t>
            </a:r>
            <a:r>
              <a:rPr lang="en-US" dirty="0" smtClean="0"/>
              <a:t>system</a:t>
            </a:r>
          </a:p>
          <a:p>
            <a:r>
              <a:rPr lang="en-US" dirty="0"/>
              <a:t>Integrate </a:t>
            </a:r>
            <a:r>
              <a:rPr lang="en-US" dirty="0" smtClean="0"/>
              <a:t>Payment gateway </a:t>
            </a:r>
            <a:endParaRPr lang="en-US" dirty="0"/>
          </a:p>
          <a:p>
            <a:pPr lvl="0"/>
            <a:endParaRPr lang="en-US" dirty="0"/>
          </a:p>
          <a:p>
            <a:endParaRPr lang="en-US" dirty="0"/>
          </a:p>
        </p:txBody>
      </p:sp>
    </p:spTree>
    <p:extLst>
      <p:ext uri="{BB962C8B-B14F-4D97-AF65-F5344CB8AC3E}">
        <p14:creationId xmlns:p14="http://schemas.microsoft.com/office/powerpoint/2010/main" val="1457430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i="1" dirty="0"/>
              <a:t>Reference</a:t>
            </a:r>
          </a:p>
        </p:txBody>
      </p:sp>
      <p:sp>
        <p:nvSpPr>
          <p:cNvPr id="3" name="Content Placeholder 2"/>
          <p:cNvSpPr>
            <a:spLocks noGrp="1"/>
          </p:cNvSpPr>
          <p:nvPr>
            <p:ph idx="1"/>
          </p:nvPr>
        </p:nvSpPr>
        <p:spPr/>
        <p:txBody>
          <a:bodyPr/>
          <a:lstStyle/>
          <a:p>
            <a:pPr lvl="0"/>
            <a:r>
              <a:rPr lang="en-US" b="1" i="1" u="sng" dirty="0">
                <a:hlinkClick r:id="rId2"/>
              </a:rPr>
              <a:t>https://themeforest.net/</a:t>
            </a:r>
            <a:endParaRPr lang="en-US" dirty="0"/>
          </a:p>
          <a:p>
            <a:pPr lvl="0"/>
            <a:r>
              <a:rPr lang="en-US" b="1" i="1" u="sng" dirty="0">
                <a:hlinkClick r:id="rId3"/>
              </a:rPr>
              <a:t>https://flask.palletsprojects.com/en/2.0.x/</a:t>
            </a:r>
            <a:endParaRPr lang="en-US" dirty="0"/>
          </a:p>
          <a:p>
            <a:pPr lvl="0"/>
            <a:r>
              <a:rPr lang="en-US" b="1" i="1" u="sng" dirty="0">
                <a:hlinkClick r:id="rId4"/>
              </a:rPr>
              <a:t>https://</a:t>
            </a:r>
            <a:r>
              <a:rPr lang="en-US" b="1" i="1" u="sng" dirty="0" smtClean="0">
                <a:hlinkClick r:id="rId4"/>
              </a:rPr>
              <a:t>www.youtube.com/watch?v=MwZwr5Tvyxo&amp;list=PL-osiE80TeTs4UjLw5MM6OjgkjFeUxCYH&amp;ab_channel=CoreySchafer</a:t>
            </a:r>
            <a:endParaRPr lang="en-US" dirty="0"/>
          </a:p>
        </p:txBody>
      </p:sp>
    </p:spTree>
    <p:extLst>
      <p:ext uri="{BB962C8B-B14F-4D97-AF65-F5344CB8AC3E}">
        <p14:creationId xmlns:p14="http://schemas.microsoft.com/office/powerpoint/2010/main" val="3193281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424022" y="2536166"/>
            <a:ext cx="7487729" cy="1323439"/>
          </a:xfrm>
          <a:prstGeom prst="rect">
            <a:avLst/>
          </a:prstGeom>
        </p:spPr>
        <p:style>
          <a:lnRef idx="1">
            <a:schemeClr val="dk1"/>
          </a:lnRef>
          <a:fillRef idx="2">
            <a:schemeClr val="dk1"/>
          </a:fillRef>
          <a:effectRef idx="1">
            <a:schemeClr val="dk1"/>
          </a:effectRef>
          <a:fontRef idx="minor">
            <a:schemeClr val="dk1"/>
          </a:fontRef>
        </p:style>
        <p:txBody>
          <a:bodyPr wrap="square" lIns="91440" tIns="45720" rIns="91440" bIns="45720">
            <a:spAutoFit/>
          </a:bodyPr>
          <a:lstStyle/>
          <a:p>
            <a:pPr algn="ctr"/>
            <a:r>
              <a:rPr lang="en-IN" sz="8000" b="1" dirty="0" smtClean="0">
                <a:ln w="9525">
                  <a:solidFill>
                    <a:schemeClr val="bg1"/>
                  </a:solidFill>
                  <a:prstDash val="solid"/>
                </a:ln>
                <a:solidFill>
                  <a:srgbClr val="00B050"/>
                </a:solidFill>
                <a:effectLst>
                  <a:outerShdw blurRad="12700" dist="38100" dir="2700000" algn="tl" rotWithShape="0">
                    <a:schemeClr val="accent5">
                      <a:lumMod val="60000"/>
                      <a:lumOff val="40000"/>
                    </a:schemeClr>
                  </a:outerShdw>
                </a:effectLst>
                <a:latin typeface="Bell MT" panose="02020503060305020303" pitchFamily="18" charset="0"/>
              </a:rPr>
              <a:t>THANK YOU</a:t>
            </a:r>
            <a:endParaRPr lang="en-US" sz="8000" b="1" cap="none" spc="0" dirty="0">
              <a:ln w="9525">
                <a:solidFill>
                  <a:schemeClr val="bg1"/>
                </a:solidFill>
                <a:prstDash val="solid"/>
              </a:ln>
              <a:solidFill>
                <a:srgbClr val="00B050"/>
              </a:solidFill>
              <a:effectLst>
                <a:outerShdw blurRad="12700" dist="38100" dir="2700000" algn="tl" rotWithShape="0">
                  <a:schemeClr val="accent5">
                    <a:lumMod val="60000"/>
                    <a:lumOff val="40000"/>
                  </a:schemeClr>
                </a:outerShdw>
              </a:effectLst>
              <a:latin typeface="Bell MT" panose="02020503060305020303" pitchFamily="18" charset="0"/>
            </a:endParaRPr>
          </a:p>
        </p:txBody>
      </p:sp>
    </p:spTree>
    <p:extLst>
      <p:ext uri="{BB962C8B-B14F-4D97-AF65-F5344CB8AC3E}">
        <p14:creationId xmlns:p14="http://schemas.microsoft.com/office/powerpoint/2010/main" val="3734198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19246" y="2587925"/>
            <a:ext cx="5771071" cy="1107996"/>
          </a:xfrm>
          <a:prstGeom prst="rect">
            <a:avLst/>
          </a:prstGeom>
          <a:noFill/>
        </p:spPr>
        <p:txBody>
          <a:bodyPr wrap="square" rtlCol="0">
            <a:spAutoFit/>
          </a:bodyPr>
          <a:lstStyle/>
          <a:p>
            <a:pPr algn="ctr"/>
            <a:r>
              <a:rPr lang="en-IN" sz="6600" dirty="0" smtClean="0">
                <a:solidFill>
                  <a:srgbClr val="002060"/>
                </a:solidFill>
                <a:latin typeface="Algerian" panose="04020705040A02060702" pitchFamily="82" charset="0"/>
              </a:rPr>
              <a:t>ANY QUERIES</a:t>
            </a:r>
            <a:endParaRPr lang="en-US" sz="6600" dirty="0">
              <a:solidFill>
                <a:srgbClr val="002060"/>
              </a:solidFill>
              <a:latin typeface="Algerian" panose="04020705040A02060702" pitchFamily="82" charset="0"/>
            </a:endParaRPr>
          </a:p>
        </p:txBody>
      </p:sp>
    </p:spTree>
    <p:extLst>
      <p:ext uri="{BB962C8B-B14F-4D97-AF65-F5344CB8AC3E}">
        <p14:creationId xmlns:p14="http://schemas.microsoft.com/office/powerpoint/2010/main" val="34449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b="1" i="1" dirty="0" smtClean="0">
                <a:latin typeface="Algerian" panose="04020705040A02060702" pitchFamily="82" charset="0"/>
              </a:rPr>
              <a:t>INTRODUCTION :</a:t>
            </a:r>
            <a:endParaRPr lang="en-US" sz="4400" b="1" i="1" dirty="0">
              <a:latin typeface="Algerian" panose="04020705040A02060702" pitchFamily="82" charset="0"/>
            </a:endParaRPr>
          </a:p>
        </p:txBody>
      </p:sp>
      <p:sp>
        <p:nvSpPr>
          <p:cNvPr id="3" name="Content Placeholder 2"/>
          <p:cNvSpPr>
            <a:spLocks noGrp="1"/>
          </p:cNvSpPr>
          <p:nvPr>
            <p:ph idx="1"/>
          </p:nvPr>
        </p:nvSpPr>
        <p:spPr/>
        <p:txBody>
          <a:bodyPr>
            <a:normAutofit/>
          </a:bodyPr>
          <a:lstStyle/>
          <a:p>
            <a:pPr marL="457200" lvl="1" indent="0">
              <a:buNone/>
            </a:pPr>
            <a:r>
              <a:rPr lang="en-US" sz="2400" dirty="0" smtClean="0"/>
              <a:t>E-Class </a:t>
            </a:r>
            <a:r>
              <a:rPr lang="en-US" sz="2400" dirty="0" smtClean="0"/>
              <a:t>Management System  is a web-based </a:t>
            </a:r>
            <a:r>
              <a:rPr lang="en-US" sz="2400" dirty="0"/>
              <a:t>School Management application. </a:t>
            </a:r>
            <a:r>
              <a:rPr lang="en-US" sz="2400" dirty="0" smtClean="0"/>
              <a:t>It </a:t>
            </a:r>
            <a:r>
              <a:rPr lang="en-GB" sz="2400" dirty="0" smtClean="0"/>
              <a:t>consists </a:t>
            </a:r>
            <a:r>
              <a:rPr lang="en-GB" sz="2400" dirty="0"/>
              <a:t>of all the data management and storage facilities that are required for effectively managing a class teaching multiple courses and subjects. It consists of multiple teachers and admin accounts along with student accounts</a:t>
            </a:r>
            <a:endParaRPr lang="en-US" sz="2400" dirty="0"/>
          </a:p>
          <a:p>
            <a:pPr marL="0" indent="0">
              <a:buNone/>
            </a:pPr>
            <a:endParaRPr lang="en-US"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i="1" dirty="0">
                <a:latin typeface="Algerian" panose="04020705040A02060702" pitchFamily="82" charset="0"/>
              </a:rPr>
              <a:t> </a:t>
            </a:r>
            <a:r>
              <a:rPr lang="en-IN" sz="4400" b="1" i="1" dirty="0">
                <a:latin typeface="Algerian" panose="04020705040A02060702" pitchFamily="82" charset="0"/>
              </a:rPr>
              <a:t>Objective of the project-</a:t>
            </a:r>
            <a:endParaRPr lang="en-US" sz="4000" b="1" i="1" dirty="0">
              <a:latin typeface="Algerian" panose="04020705040A02060702" pitchFamily="82" charset="0"/>
            </a:endParaRPr>
          </a:p>
        </p:txBody>
      </p:sp>
      <p:sp>
        <p:nvSpPr>
          <p:cNvPr id="5" name="Content Placeholder 4"/>
          <p:cNvSpPr>
            <a:spLocks noGrp="1"/>
          </p:cNvSpPr>
          <p:nvPr>
            <p:ph idx="1"/>
          </p:nvPr>
        </p:nvSpPr>
        <p:spPr/>
        <p:txBody>
          <a:bodyPr/>
          <a:lstStyle/>
          <a:p>
            <a:r>
              <a:rPr lang="en-GB" sz="2400" dirty="0"/>
              <a:t>E-Class Management System is a web-based School Management application. It is designed for better interaction between students, teachers and management. This E-School management system helps the teachers monitor their students from anywhere. They can check their students academic performance from a remote location</a:t>
            </a:r>
            <a:endParaRPr lang="en-US" sz="2400" dirty="0"/>
          </a:p>
          <a:p>
            <a:endParaRPr lang="en-US" dirty="0"/>
          </a:p>
        </p:txBody>
      </p:sp>
    </p:spTree>
    <p:extLst>
      <p:ext uri="{BB962C8B-B14F-4D97-AF65-F5344CB8AC3E}">
        <p14:creationId xmlns:p14="http://schemas.microsoft.com/office/powerpoint/2010/main" val="3793594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000" b="1" i="1" dirty="0">
                <a:latin typeface="Algerian" panose="04020705040A02060702" pitchFamily="82" charset="0"/>
              </a:rPr>
              <a:t>Project Requirements</a:t>
            </a:r>
            <a:endParaRPr lang="en-US" sz="4000" b="1" i="1" dirty="0">
              <a:latin typeface="Algerian" panose="04020705040A02060702" pitchFamily="82" charset="0"/>
            </a:endParaRPr>
          </a:p>
        </p:txBody>
      </p:sp>
      <p:sp>
        <p:nvSpPr>
          <p:cNvPr id="4" name="Content Placeholder 3"/>
          <p:cNvSpPr>
            <a:spLocks noGrp="1"/>
          </p:cNvSpPr>
          <p:nvPr>
            <p:ph sz="half" idx="1"/>
          </p:nvPr>
        </p:nvSpPr>
        <p:spPr>
          <a:xfrm>
            <a:off x="1280160" y="2871216"/>
            <a:ext cx="4489704" cy="3986784"/>
          </a:xfrm>
        </p:spPr>
        <p:txBody>
          <a:bodyPr>
            <a:normAutofit lnSpcReduction="10000"/>
          </a:bodyPr>
          <a:lstStyle/>
          <a:p>
            <a:pPr>
              <a:buFont typeface="Wingdings" panose="05000000000000000000" pitchFamily="2" charset="2"/>
              <a:buChar char="q"/>
            </a:pPr>
            <a:r>
              <a:rPr lang="en-US" dirty="0"/>
              <a:t>Hardware </a:t>
            </a:r>
            <a:r>
              <a:rPr lang="en-US" dirty="0" smtClean="0"/>
              <a:t> Requirements</a:t>
            </a:r>
            <a:endParaRPr lang="en-US" dirty="0"/>
          </a:p>
          <a:p>
            <a:pPr>
              <a:buFont typeface="Wingdings" panose="05000000000000000000" pitchFamily="2" charset="2"/>
              <a:buChar char="ü"/>
            </a:pPr>
            <a:r>
              <a:rPr lang="en-US" dirty="0" smtClean="0"/>
              <a:t> </a:t>
            </a:r>
            <a:r>
              <a:rPr lang="en-US" dirty="0"/>
              <a:t>Processor : Intel® Core™2 Duo CPU   </a:t>
            </a:r>
            <a:r>
              <a:rPr lang="en-US" dirty="0" smtClean="0"/>
              <a:t> T6570 </a:t>
            </a:r>
            <a:r>
              <a:rPr lang="en-US" dirty="0"/>
              <a:t>@ 2.10GHz or Higher</a:t>
            </a:r>
          </a:p>
          <a:p>
            <a:pPr>
              <a:buFont typeface="Wingdings" panose="05000000000000000000" pitchFamily="2" charset="2"/>
              <a:buChar char="ü"/>
            </a:pPr>
            <a:r>
              <a:rPr lang="en-US" dirty="0" smtClean="0"/>
              <a:t>Ram</a:t>
            </a:r>
            <a:r>
              <a:rPr lang="en-US" dirty="0"/>
              <a:t>: 4 GB</a:t>
            </a:r>
          </a:p>
          <a:p>
            <a:pPr>
              <a:buFont typeface="Wingdings" panose="05000000000000000000" pitchFamily="2" charset="2"/>
              <a:buChar char="ü"/>
            </a:pPr>
            <a:r>
              <a:rPr lang="en-US" dirty="0" smtClean="0"/>
              <a:t>Server Configuration : SQL </a:t>
            </a:r>
            <a:r>
              <a:rPr lang="en-US" dirty="0" smtClean="0"/>
              <a:t>server</a:t>
            </a:r>
            <a:endParaRPr lang="en-US" dirty="0"/>
          </a:p>
        </p:txBody>
      </p:sp>
      <p:sp>
        <p:nvSpPr>
          <p:cNvPr id="5" name="Content Placeholder 4"/>
          <p:cNvSpPr>
            <a:spLocks noGrp="1"/>
          </p:cNvSpPr>
          <p:nvPr>
            <p:ph sz="half" idx="2"/>
          </p:nvPr>
        </p:nvSpPr>
        <p:spPr>
          <a:xfrm>
            <a:off x="6415368" y="2871216"/>
            <a:ext cx="4493424" cy="3986784"/>
          </a:xfrm>
        </p:spPr>
        <p:txBody>
          <a:bodyPr>
            <a:normAutofit lnSpcReduction="10000"/>
          </a:bodyPr>
          <a:lstStyle/>
          <a:p>
            <a:pPr>
              <a:buFont typeface="Wingdings" panose="05000000000000000000" pitchFamily="2" charset="2"/>
              <a:buChar char="q"/>
            </a:pPr>
            <a:r>
              <a:rPr lang="en-US" dirty="0"/>
              <a:t>Software Specification</a:t>
            </a:r>
          </a:p>
          <a:p>
            <a:pPr>
              <a:buFont typeface="Wingdings" panose="05000000000000000000" pitchFamily="2" charset="2"/>
              <a:buChar char="ü"/>
            </a:pPr>
            <a:r>
              <a:rPr lang="en-US" dirty="0" smtClean="0"/>
              <a:t>Database</a:t>
            </a:r>
            <a:r>
              <a:rPr lang="en-US" dirty="0"/>
              <a:t>: - MY-</a:t>
            </a:r>
            <a:r>
              <a:rPr lang="en-US" dirty="0" err="1"/>
              <a:t>SQLServer</a:t>
            </a:r>
            <a:endParaRPr lang="en-US" dirty="0"/>
          </a:p>
          <a:p>
            <a:pPr>
              <a:buFont typeface="Wingdings" panose="05000000000000000000" pitchFamily="2" charset="2"/>
              <a:buChar char="ü"/>
            </a:pPr>
            <a:r>
              <a:rPr lang="en-US" dirty="0"/>
              <a:t>Connector: -  </a:t>
            </a:r>
            <a:r>
              <a:rPr lang="en-US" dirty="0" err="1" smtClean="0"/>
              <a:t>SQLAlchemy</a:t>
            </a:r>
            <a:endParaRPr lang="en-US" dirty="0"/>
          </a:p>
          <a:p>
            <a:pPr>
              <a:buFont typeface="Wingdings" panose="05000000000000000000" pitchFamily="2" charset="2"/>
              <a:buChar char="ü"/>
            </a:pPr>
            <a:r>
              <a:rPr lang="en-US" dirty="0"/>
              <a:t>Web Browser: - google-chrome/Fire fox/ MS Edge</a:t>
            </a:r>
          </a:p>
          <a:p>
            <a:pPr>
              <a:buFont typeface="Wingdings" panose="05000000000000000000" pitchFamily="2" charset="2"/>
              <a:buChar char="ü"/>
            </a:pPr>
            <a:r>
              <a:rPr lang="en-US" dirty="0" smtClean="0"/>
              <a:t>IDE Used: </a:t>
            </a:r>
            <a:r>
              <a:rPr lang="en-US" dirty="0"/>
              <a:t>- Visual Studio </a:t>
            </a:r>
            <a:r>
              <a:rPr lang="en-US" dirty="0" smtClean="0"/>
              <a:t>code and </a:t>
            </a:r>
            <a:r>
              <a:rPr lang="en-US" dirty="0" err="1" smtClean="0"/>
              <a:t>Pycharm</a:t>
            </a:r>
            <a:endParaRPr lang="en-US" dirty="0"/>
          </a:p>
          <a:p>
            <a:pPr>
              <a:buFont typeface="Wingdings" panose="05000000000000000000" pitchFamily="2" charset="2"/>
              <a:buChar char="ü"/>
            </a:pPr>
            <a:r>
              <a:rPr lang="en-US" dirty="0"/>
              <a:t>Web Page Style sheet: - Html, </a:t>
            </a:r>
            <a:r>
              <a:rPr lang="en-US" dirty="0" smtClean="0"/>
              <a:t>JS, Python-Flask 2.0</a:t>
            </a:r>
            <a:endParaRPr lang="en-US" dirty="0"/>
          </a:p>
        </p:txBody>
      </p:sp>
      <p:sp>
        <p:nvSpPr>
          <p:cNvPr id="6" name="TextBox 5"/>
          <p:cNvSpPr txBox="1"/>
          <p:nvPr/>
        </p:nvSpPr>
        <p:spPr>
          <a:xfrm>
            <a:off x="1406107" y="1992702"/>
            <a:ext cx="9627078" cy="646331"/>
          </a:xfrm>
          <a:prstGeom prst="rect">
            <a:avLst/>
          </a:prstGeom>
          <a:noFill/>
        </p:spPr>
        <p:txBody>
          <a:bodyPr wrap="square" rtlCol="0">
            <a:spAutoFit/>
          </a:bodyPr>
          <a:lstStyle/>
          <a:p>
            <a:r>
              <a:rPr lang="en-US" dirty="0"/>
              <a:t>The Project </a:t>
            </a:r>
            <a:r>
              <a:rPr lang="en-US" dirty="0" smtClean="0"/>
              <a:t>is a </a:t>
            </a:r>
            <a:r>
              <a:rPr lang="en-US" dirty="0"/>
              <a:t>Web app developed  in  </a:t>
            </a:r>
            <a:r>
              <a:rPr lang="en-US" dirty="0" smtClean="0"/>
              <a:t>Python-Flask  </a:t>
            </a:r>
            <a:r>
              <a:rPr lang="en-US" dirty="0"/>
              <a:t>with  MY-SQL </a:t>
            </a:r>
            <a:r>
              <a:rPr lang="en-US" dirty="0" smtClean="0"/>
              <a:t> </a:t>
            </a:r>
            <a:r>
              <a:rPr lang="en-US" dirty="0"/>
              <a:t>Server as the backend and HTML, CSS &amp; JS in the frontend</a:t>
            </a:r>
          </a:p>
        </p:txBody>
      </p:sp>
    </p:spTree>
    <p:extLst>
      <p:ext uri="{BB962C8B-B14F-4D97-AF65-F5344CB8AC3E}">
        <p14:creationId xmlns:p14="http://schemas.microsoft.com/office/powerpoint/2010/main" val="4288826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latin typeface="Algerian" panose="04020705040A02060702" pitchFamily="82" charset="0"/>
              </a:rPr>
              <a:t>MODULES :</a:t>
            </a:r>
            <a:endParaRPr lang="en-US" sz="4400" dirty="0">
              <a:latin typeface="Algerian" panose="04020705040A02060702" pitchFamily="82" charset="0"/>
            </a:endParaRPr>
          </a:p>
        </p:txBody>
      </p:sp>
      <p:sp>
        <p:nvSpPr>
          <p:cNvPr id="4" name="Rectangle 3"/>
          <p:cNvSpPr/>
          <p:nvPr/>
        </p:nvSpPr>
        <p:spPr>
          <a:xfrm>
            <a:off x="5543290" y="1825718"/>
            <a:ext cx="1181819" cy="379906"/>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sz="1400" dirty="0" smtClean="0"/>
              <a:t>Registration</a:t>
            </a:r>
            <a:endParaRPr lang="en-US" sz="1400" dirty="0"/>
          </a:p>
        </p:txBody>
      </p:sp>
      <p:sp>
        <p:nvSpPr>
          <p:cNvPr id="15" name="Oval 14"/>
          <p:cNvSpPr/>
          <p:nvPr/>
        </p:nvSpPr>
        <p:spPr>
          <a:xfrm>
            <a:off x="5760695" y="2471211"/>
            <a:ext cx="707279" cy="5865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dirty="0" smtClean="0">
                <a:solidFill>
                  <a:schemeClr val="tx2"/>
                </a:solidFill>
              </a:rPr>
              <a:t>Login</a:t>
            </a:r>
            <a:endParaRPr lang="en-US" sz="1100" dirty="0">
              <a:solidFill>
                <a:schemeClr val="tx2"/>
              </a:solidFill>
            </a:endParaRPr>
          </a:p>
        </p:txBody>
      </p:sp>
      <p:sp>
        <p:nvSpPr>
          <p:cNvPr id="16" name="Rounded Rectangle 15"/>
          <p:cNvSpPr/>
          <p:nvPr/>
        </p:nvSpPr>
        <p:spPr>
          <a:xfrm>
            <a:off x="5310286" y="3518058"/>
            <a:ext cx="1608099" cy="199927"/>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smtClean="0">
                <a:solidFill>
                  <a:schemeClr val="tx2"/>
                </a:solidFill>
              </a:rPr>
              <a:t>Admin</a:t>
            </a:r>
            <a:endParaRPr lang="en-US" sz="1400" dirty="0">
              <a:solidFill>
                <a:schemeClr val="tx2"/>
              </a:solidFill>
            </a:endParaRPr>
          </a:p>
        </p:txBody>
      </p:sp>
      <p:sp>
        <p:nvSpPr>
          <p:cNvPr id="17" name="Rounded Rectangle 16"/>
          <p:cNvSpPr/>
          <p:nvPr/>
        </p:nvSpPr>
        <p:spPr>
          <a:xfrm>
            <a:off x="1699358" y="3518030"/>
            <a:ext cx="1397525" cy="181154"/>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smtClean="0">
                <a:solidFill>
                  <a:schemeClr val="tx2"/>
                </a:solidFill>
              </a:rPr>
              <a:t>Teacher</a:t>
            </a:r>
            <a:endParaRPr lang="en-US" sz="1400" dirty="0">
              <a:solidFill>
                <a:schemeClr val="tx2"/>
              </a:solidFill>
            </a:endParaRPr>
          </a:p>
        </p:txBody>
      </p:sp>
      <p:sp>
        <p:nvSpPr>
          <p:cNvPr id="18" name="Rounded Rectangle 17"/>
          <p:cNvSpPr/>
          <p:nvPr/>
        </p:nvSpPr>
        <p:spPr>
          <a:xfrm>
            <a:off x="9013786" y="3514504"/>
            <a:ext cx="1397479" cy="207034"/>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smtClean="0">
                <a:solidFill>
                  <a:schemeClr val="tx2"/>
                </a:solidFill>
              </a:rPr>
              <a:t>Student</a:t>
            </a:r>
            <a:endParaRPr lang="en-US" sz="1400" dirty="0">
              <a:solidFill>
                <a:schemeClr val="tx2"/>
              </a:solidFill>
            </a:endParaRPr>
          </a:p>
        </p:txBody>
      </p:sp>
      <p:sp>
        <p:nvSpPr>
          <p:cNvPr id="20" name="Rectangle 19"/>
          <p:cNvSpPr/>
          <p:nvPr/>
        </p:nvSpPr>
        <p:spPr>
          <a:xfrm>
            <a:off x="5350014" y="4127922"/>
            <a:ext cx="1568372" cy="261610"/>
          </a:xfrm>
          <a:prstGeom prst="rect">
            <a:avLst/>
          </a:prstGeom>
          <a:solidFill>
            <a:schemeClr val="tx1">
              <a:lumMod val="40000"/>
              <a:lumOff val="60000"/>
            </a:schemeClr>
          </a:solidFill>
        </p:spPr>
        <p:txBody>
          <a:bodyPr wrap="square">
            <a:spAutoFit/>
          </a:bodyPr>
          <a:lstStyle/>
          <a:p>
            <a:pPr lvl="0" algn="ctr"/>
            <a:r>
              <a:rPr lang="en-IN" sz="1100" dirty="0" smtClean="0">
                <a:solidFill>
                  <a:srgbClr val="000000"/>
                </a:solidFill>
              </a:rPr>
              <a:t>Add and view students</a:t>
            </a:r>
            <a:endParaRPr lang="en-US" sz="1100" dirty="0">
              <a:solidFill>
                <a:srgbClr val="000000"/>
              </a:solidFill>
            </a:endParaRPr>
          </a:p>
        </p:txBody>
      </p:sp>
      <p:cxnSp>
        <p:nvCxnSpPr>
          <p:cNvPr id="22" name="Straight Arrow Connector 21"/>
          <p:cNvCxnSpPr>
            <a:stCxn id="15" idx="2"/>
            <a:endCxn id="17" idx="0"/>
          </p:cNvCxnSpPr>
          <p:nvPr/>
        </p:nvCxnSpPr>
        <p:spPr>
          <a:xfrm flipH="1">
            <a:off x="2398121" y="2764510"/>
            <a:ext cx="3362574" cy="753520"/>
          </a:xfrm>
          <a:prstGeom prst="straightConnector1">
            <a:avLst/>
          </a:prstGeom>
          <a:ln>
            <a:solidFill>
              <a:schemeClr val="tx2">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5" idx="4"/>
            <a:endCxn id="16" idx="0"/>
          </p:cNvCxnSpPr>
          <p:nvPr/>
        </p:nvCxnSpPr>
        <p:spPr>
          <a:xfrm>
            <a:off x="6114335" y="3057808"/>
            <a:ext cx="1" cy="460250"/>
          </a:xfrm>
          <a:prstGeom prst="straightConnector1">
            <a:avLst/>
          </a:prstGeom>
          <a:ln>
            <a:solidFill>
              <a:schemeClr val="tx2">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5" idx="6"/>
            <a:endCxn id="18" idx="0"/>
          </p:cNvCxnSpPr>
          <p:nvPr/>
        </p:nvCxnSpPr>
        <p:spPr>
          <a:xfrm>
            <a:off x="6467974" y="2764510"/>
            <a:ext cx="3244552" cy="749994"/>
          </a:xfrm>
          <a:prstGeom prst="straightConnector1">
            <a:avLst/>
          </a:prstGeom>
          <a:ln>
            <a:solidFill>
              <a:schemeClr val="tx2">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a:off x="5350014" y="4477726"/>
            <a:ext cx="1568372" cy="224287"/>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a:solidFill>
                  <a:srgbClr val="000000"/>
                </a:solidFill>
              </a:rPr>
              <a:t>Add and view </a:t>
            </a:r>
            <a:r>
              <a:rPr lang="en-IN" sz="1100" dirty="0" smtClean="0">
                <a:solidFill>
                  <a:srgbClr val="000000"/>
                </a:solidFill>
              </a:rPr>
              <a:t>Teachers</a:t>
            </a:r>
            <a:endParaRPr lang="en-US" sz="1100" dirty="0">
              <a:solidFill>
                <a:srgbClr val="000000"/>
              </a:solidFill>
            </a:endParaRPr>
          </a:p>
        </p:txBody>
      </p:sp>
      <p:sp>
        <p:nvSpPr>
          <p:cNvPr id="30" name="Rectangle 29"/>
          <p:cNvSpPr/>
          <p:nvPr/>
        </p:nvSpPr>
        <p:spPr>
          <a:xfrm>
            <a:off x="5350014" y="4827820"/>
            <a:ext cx="1568372" cy="202799"/>
          </a:xfrm>
          <a:prstGeom prst="rect">
            <a:avLst/>
          </a:prstGeom>
          <a:solidFill>
            <a:schemeClr val="tx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a:solidFill>
                  <a:srgbClr val="000000"/>
                </a:solidFill>
              </a:rPr>
              <a:t>Add </a:t>
            </a:r>
            <a:r>
              <a:rPr lang="en-IN" sz="1100" dirty="0" smtClean="0">
                <a:solidFill>
                  <a:srgbClr val="000000"/>
                </a:solidFill>
              </a:rPr>
              <a:t>Announcement</a:t>
            </a:r>
            <a:endParaRPr lang="en-US" sz="1100" dirty="0">
              <a:solidFill>
                <a:srgbClr val="000000"/>
              </a:solidFill>
            </a:endParaRPr>
          </a:p>
        </p:txBody>
      </p:sp>
      <p:sp>
        <p:nvSpPr>
          <p:cNvPr id="31" name="Rectangle 30"/>
          <p:cNvSpPr/>
          <p:nvPr/>
        </p:nvSpPr>
        <p:spPr>
          <a:xfrm>
            <a:off x="5350014" y="5166420"/>
            <a:ext cx="1568372" cy="232913"/>
          </a:xfrm>
          <a:prstGeom prst="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a:solidFill>
                  <a:srgbClr val="000000"/>
                </a:solidFill>
              </a:rPr>
              <a:t>Add and view </a:t>
            </a:r>
            <a:r>
              <a:rPr lang="en-IN" sz="1100" dirty="0" smtClean="0">
                <a:solidFill>
                  <a:srgbClr val="000000"/>
                </a:solidFill>
              </a:rPr>
              <a:t>Classes</a:t>
            </a:r>
            <a:endParaRPr lang="en-US" sz="1100" dirty="0">
              <a:solidFill>
                <a:srgbClr val="000000"/>
              </a:solidFill>
            </a:endParaRPr>
          </a:p>
        </p:txBody>
      </p:sp>
      <p:sp>
        <p:nvSpPr>
          <p:cNvPr id="32" name="Rectangle 31"/>
          <p:cNvSpPr/>
          <p:nvPr/>
        </p:nvSpPr>
        <p:spPr>
          <a:xfrm>
            <a:off x="5350014" y="5520906"/>
            <a:ext cx="1568372" cy="241539"/>
          </a:xfrm>
          <a:prstGeom prst="rect">
            <a:avLst/>
          </a:prstGeom>
          <a:solidFill>
            <a:schemeClr val="tx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a:solidFill>
                  <a:srgbClr val="000000"/>
                </a:solidFill>
              </a:rPr>
              <a:t>Add and view </a:t>
            </a:r>
            <a:r>
              <a:rPr lang="en-IN" sz="1100" dirty="0" smtClean="0">
                <a:solidFill>
                  <a:srgbClr val="000000"/>
                </a:solidFill>
              </a:rPr>
              <a:t>Subjects</a:t>
            </a:r>
            <a:endParaRPr lang="en-US" sz="1100" dirty="0">
              <a:solidFill>
                <a:srgbClr val="000000"/>
              </a:solidFill>
            </a:endParaRPr>
          </a:p>
        </p:txBody>
      </p:sp>
      <p:sp>
        <p:nvSpPr>
          <p:cNvPr id="33" name="Rectangle 32"/>
          <p:cNvSpPr/>
          <p:nvPr/>
        </p:nvSpPr>
        <p:spPr>
          <a:xfrm>
            <a:off x="5350014" y="5900467"/>
            <a:ext cx="1568372" cy="250166"/>
          </a:xfrm>
          <a:prstGeom prst="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smtClean="0">
                <a:solidFill>
                  <a:srgbClr val="000000"/>
                </a:solidFill>
              </a:rPr>
              <a:t>Time Table</a:t>
            </a:r>
            <a:endParaRPr lang="en-US" sz="1100" dirty="0">
              <a:solidFill>
                <a:srgbClr val="000000"/>
              </a:solidFill>
            </a:endParaRPr>
          </a:p>
        </p:txBody>
      </p:sp>
      <p:sp>
        <p:nvSpPr>
          <p:cNvPr id="34" name="Rectangle 33"/>
          <p:cNvSpPr/>
          <p:nvPr/>
        </p:nvSpPr>
        <p:spPr>
          <a:xfrm>
            <a:off x="5350014" y="6288656"/>
            <a:ext cx="1568372" cy="198408"/>
          </a:xfrm>
          <a:prstGeom prst="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smtClean="0">
                <a:solidFill>
                  <a:srgbClr val="000000"/>
                </a:solidFill>
              </a:rPr>
              <a:t>Reports</a:t>
            </a:r>
            <a:endParaRPr lang="en-US" sz="1100" dirty="0">
              <a:solidFill>
                <a:srgbClr val="000000"/>
              </a:solidFill>
            </a:endParaRPr>
          </a:p>
        </p:txBody>
      </p:sp>
      <p:sp>
        <p:nvSpPr>
          <p:cNvPr id="35" name="Rectangle 34"/>
          <p:cNvSpPr/>
          <p:nvPr/>
        </p:nvSpPr>
        <p:spPr>
          <a:xfrm>
            <a:off x="1613935" y="4094560"/>
            <a:ext cx="1568372" cy="261610"/>
          </a:xfrm>
          <a:prstGeom prst="rect">
            <a:avLst/>
          </a:prstGeom>
          <a:solidFill>
            <a:schemeClr val="tx1">
              <a:lumMod val="40000"/>
              <a:lumOff val="60000"/>
            </a:schemeClr>
          </a:solidFill>
        </p:spPr>
        <p:txBody>
          <a:bodyPr wrap="square">
            <a:spAutoFit/>
          </a:bodyPr>
          <a:lstStyle/>
          <a:p>
            <a:pPr lvl="0" algn="ctr"/>
            <a:r>
              <a:rPr lang="en-IN" sz="1100" dirty="0" smtClean="0">
                <a:solidFill>
                  <a:srgbClr val="000000"/>
                </a:solidFill>
              </a:rPr>
              <a:t>Home</a:t>
            </a:r>
            <a:endParaRPr lang="en-US" sz="1100" dirty="0">
              <a:solidFill>
                <a:srgbClr val="000000"/>
              </a:solidFill>
            </a:endParaRPr>
          </a:p>
        </p:txBody>
      </p:sp>
      <p:sp>
        <p:nvSpPr>
          <p:cNvPr id="36" name="Rectangle 35"/>
          <p:cNvSpPr/>
          <p:nvPr/>
        </p:nvSpPr>
        <p:spPr>
          <a:xfrm>
            <a:off x="1613935" y="4496123"/>
            <a:ext cx="1568372" cy="224287"/>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smtClean="0">
                <a:solidFill>
                  <a:srgbClr val="000000"/>
                </a:solidFill>
              </a:rPr>
              <a:t>Assignments</a:t>
            </a:r>
            <a:endParaRPr lang="en-US" sz="1100" dirty="0">
              <a:solidFill>
                <a:srgbClr val="000000"/>
              </a:solidFill>
            </a:endParaRPr>
          </a:p>
        </p:txBody>
      </p:sp>
      <p:sp>
        <p:nvSpPr>
          <p:cNvPr id="37" name="Rectangle 36"/>
          <p:cNvSpPr/>
          <p:nvPr/>
        </p:nvSpPr>
        <p:spPr>
          <a:xfrm>
            <a:off x="1613935" y="4846217"/>
            <a:ext cx="1568372" cy="202799"/>
          </a:xfrm>
          <a:prstGeom prst="rect">
            <a:avLst/>
          </a:prstGeom>
          <a:solidFill>
            <a:schemeClr val="tx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smtClean="0">
                <a:solidFill>
                  <a:srgbClr val="000000"/>
                </a:solidFill>
              </a:rPr>
              <a:t>Attendance</a:t>
            </a:r>
            <a:endParaRPr lang="en-US" sz="1100" dirty="0">
              <a:solidFill>
                <a:srgbClr val="000000"/>
              </a:solidFill>
            </a:endParaRPr>
          </a:p>
        </p:txBody>
      </p:sp>
      <p:sp>
        <p:nvSpPr>
          <p:cNvPr id="38" name="Rectangle 37"/>
          <p:cNvSpPr/>
          <p:nvPr/>
        </p:nvSpPr>
        <p:spPr>
          <a:xfrm>
            <a:off x="1613935" y="5193443"/>
            <a:ext cx="1568372" cy="232913"/>
          </a:xfrm>
          <a:prstGeom prst="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smtClean="0">
                <a:solidFill>
                  <a:srgbClr val="000000"/>
                </a:solidFill>
              </a:rPr>
              <a:t>Marks</a:t>
            </a:r>
            <a:endParaRPr lang="en-US" sz="1100" dirty="0">
              <a:solidFill>
                <a:srgbClr val="000000"/>
              </a:solidFill>
            </a:endParaRPr>
          </a:p>
        </p:txBody>
      </p:sp>
      <p:sp>
        <p:nvSpPr>
          <p:cNvPr id="39" name="Rectangle 38"/>
          <p:cNvSpPr/>
          <p:nvPr/>
        </p:nvSpPr>
        <p:spPr>
          <a:xfrm>
            <a:off x="1613935" y="5599685"/>
            <a:ext cx="1568372" cy="241539"/>
          </a:xfrm>
          <a:prstGeom prst="rect">
            <a:avLst/>
          </a:prstGeom>
          <a:solidFill>
            <a:schemeClr val="tx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smtClean="0">
                <a:solidFill>
                  <a:srgbClr val="000000"/>
                </a:solidFill>
              </a:rPr>
              <a:t>Time table</a:t>
            </a:r>
            <a:endParaRPr lang="en-US" sz="1100" dirty="0">
              <a:solidFill>
                <a:srgbClr val="000000"/>
              </a:solidFill>
            </a:endParaRPr>
          </a:p>
        </p:txBody>
      </p:sp>
      <p:sp>
        <p:nvSpPr>
          <p:cNvPr id="40" name="Rectangle 39"/>
          <p:cNvSpPr/>
          <p:nvPr/>
        </p:nvSpPr>
        <p:spPr>
          <a:xfrm>
            <a:off x="5350014" y="3824621"/>
            <a:ext cx="1568372" cy="191159"/>
          </a:xfrm>
          <a:prstGeom prst="rect">
            <a:avLst/>
          </a:prstGeom>
          <a:solidFill>
            <a:schemeClr val="tx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tx2"/>
                </a:solidFill>
              </a:rPr>
              <a:t>Home</a:t>
            </a:r>
            <a:endParaRPr lang="en-US" dirty="0">
              <a:solidFill>
                <a:schemeClr val="tx2"/>
              </a:solidFill>
            </a:endParaRPr>
          </a:p>
        </p:txBody>
      </p:sp>
      <p:cxnSp>
        <p:nvCxnSpPr>
          <p:cNvPr id="59" name="Straight Arrow Connector 58"/>
          <p:cNvCxnSpPr>
            <a:stCxn id="4" idx="2"/>
            <a:endCxn id="15" idx="0"/>
          </p:cNvCxnSpPr>
          <p:nvPr/>
        </p:nvCxnSpPr>
        <p:spPr>
          <a:xfrm flipH="1">
            <a:off x="6114335" y="2205624"/>
            <a:ext cx="19865" cy="26558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60" name="Rectangle 59"/>
          <p:cNvSpPr/>
          <p:nvPr/>
        </p:nvSpPr>
        <p:spPr>
          <a:xfrm>
            <a:off x="8928340" y="4094560"/>
            <a:ext cx="1568372" cy="261610"/>
          </a:xfrm>
          <a:prstGeom prst="rect">
            <a:avLst/>
          </a:prstGeom>
          <a:solidFill>
            <a:schemeClr val="tx1">
              <a:lumMod val="40000"/>
              <a:lumOff val="60000"/>
            </a:schemeClr>
          </a:solidFill>
        </p:spPr>
        <p:txBody>
          <a:bodyPr wrap="square">
            <a:spAutoFit/>
          </a:bodyPr>
          <a:lstStyle/>
          <a:p>
            <a:pPr lvl="0" algn="ctr"/>
            <a:r>
              <a:rPr lang="en-IN" sz="1100" dirty="0" smtClean="0">
                <a:solidFill>
                  <a:srgbClr val="000000"/>
                </a:solidFill>
              </a:rPr>
              <a:t>Home</a:t>
            </a:r>
            <a:endParaRPr lang="en-US" sz="1100" dirty="0">
              <a:solidFill>
                <a:srgbClr val="000000"/>
              </a:solidFill>
            </a:endParaRPr>
          </a:p>
        </p:txBody>
      </p:sp>
      <p:sp>
        <p:nvSpPr>
          <p:cNvPr id="61" name="Rectangle 60"/>
          <p:cNvSpPr/>
          <p:nvPr/>
        </p:nvSpPr>
        <p:spPr>
          <a:xfrm>
            <a:off x="8928340" y="4496123"/>
            <a:ext cx="1568372" cy="224287"/>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smtClean="0">
                <a:solidFill>
                  <a:srgbClr val="000000"/>
                </a:solidFill>
              </a:rPr>
              <a:t>Assignments</a:t>
            </a:r>
            <a:endParaRPr lang="en-US" sz="1100" dirty="0">
              <a:solidFill>
                <a:srgbClr val="000000"/>
              </a:solidFill>
            </a:endParaRPr>
          </a:p>
        </p:txBody>
      </p:sp>
      <p:sp>
        <p:nvSpPr>
          <p:cNvPr id="62" name="Rectangle 61"/>
          <p:cNvSpPr/>
          <p:nvPr/>
        </p:nvSpPr>
        <p:spPr>
          <a:xfrm>
            <a:off x="8928340" y="4846217"/>
            <a:ext cx="1568372" cy="202799"/>
          </a:xfrm>
          <a:prstGeom prst="rect">
            <a:avLst/>
          </a:prstGeom>
          <a:solidFill>
            <a:schemeClr val="tx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smtClean="0">
                <a:solidFill>
                  <a:srgbClr val="000000"/>
                </a:solidFill>
              </a:rPr>
              <a:t>Attendance</a:t>
            </a:r>
            <a:endParaRPr lang="en-US" sz="1100" dirty="0">
              <a:solidFill>
                <a:srgbClr val="000000"/>
              </a:solidFill>
            </a:endParaRPr>
          </a:p>
        </p:txBody>
      </p:sp>
      <p:sp>
        <p:nvSpPr>
          <p:cNvPr id="63" name="Rectangle 62"/>
          <p:cNvSpPr/>
          <p:nvPr/>
        </p:nvSpPr>
        <p:spPr>
          <a:xfrm>
            <a:off x="8919714" y="5193443"/>
            <a:ext cx="1568372" cy="232913"/>
          </a:xfrm>
          <a:prstGeom prst="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smtClean="0">
                <a:solidFill>
                  <a:srgbClr val="000000"/>
                </a:solidFill>
              </a:rPr>
              <a:t>View Marks</a:t>
            </a:r>
            <a:endParaRPr lang="en-US" sz="1100" dirty="0">
              <a:solidFill>
                <a:srgbClr val="000000"/>
              </a:solidFill>
            </a:endParaRPr>
          </a:p>
        </p:txBody>
      </p:sp>
      <p:sp>
        <p:nvSpPr>
          <p:cNvPr id="64" name="Rectangle 63"/>
          <p:cNvSpPr/>
          <p:nvPr/>
        </p:nvSpPr>
        <p:spPr>
          <a:xfrm>
            <a:off x="8928340" y="5599685"/>
            <a:ext cx="1568372" cy="241539"/>
          </a:xfrm>
          <a:prstGeom prst="rect">
            <a:avLst/>
          </a:prstGeom>
          <a:solidFill>
            <a:schemeClr val="tx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sz="1100" dirty="0" smtClean="0">
                <a:solidFill>
                  <a:srgbClr val="000000"/>
                </a:solidFill>
              </a:rPr>
              <a:t>Time table</a:t>
            </a:r>
            <a:endParaRPr lang="en-US" sz="1100" dirty="0">
              <a:solidFill>
                <a:srgbClr val="000000"/>
              </a:solidFill>
            </a:endParaRPr>
          </a:p>
        </p:txBody>
      </p:sp>
    </p:spTree>
    <p:extLst>
      <p:ext uri="{BB962C8B-B14F-4D97-AF65-F5344CB8AC3E}">
        <p14:creationId xmlns:p14="http://schemas.microsoft.com/office/powerpoint/2010/main" val="184825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000" b="1" i="1" dirty="0" smtClean="0">
                <a:latin typeface="+mn-lt"/>
              </a:rPr>
              <a:t>Data Flow Diagram :</a:t>
            </a:r>
            <a:endParaRPr lang="en-US" sz="4000" b="1" i="1" dirty="0">
              <a:latin typeface="+mn-lt"/>
            </a:endParaRPr>
          </a:p>
        </p:txBody>
      </p:sp>
      <p:sp>
        <p:nvSpPr>
          <p:cNvPr id="7" name="TextBox 6"/>
          <p:cNvSpPr txBox="1"/>
          <p:nvPr/>
        </p:nvSpPr>
        <p:spPr>
          <a:xfrm>
            <a:off x="184605" y="2018581"/>
            <a:ext cx="2035834" cy="307777"/>
          </a:xfrm>
          <a:prstGeom prst="rect">
            <a:avLst/>
          </a:prstGeom>
          <a:noFill/>
        </p:spPr>
        <p:txBody>
          <a:bodyPr wrap="square" rtlCol="0">
            <a:spAutoFit/>
          </a:bodyPr>
          <a:lstStyle/>
          <a:p>
            <a:r>
              <a:rPr lang="en-IN" sz="1400" dirty="0" smtClean="0"/>
              <a:t>Level 2 DFD of Login</a:t>
            </a:r>
            <a:endParaRPr lang="en-US" sz="1400" dirty="0"/>
          </a:p>
        </p:txBody>
      </p:sp>
      <p:sp>
        <p:nvSpPr>
          <p:cNvPr id="9" name="Oval 8"/>
          <p:cNvSpPr/>
          <p:nvPr/>
        </p:nvSpPr>
        <p:spPr>
          <a:xfrm>
            <a:off x="1673524" y="3528204"/>
            <a:ext cx="914400" cy="914400"/>
          </a:xfrm>
          <a:prstGeom prst="ellipse">
            <a:avLst/>
          </a:prstGeom>
          <a:solidFill>
            <a:srgbClr val="00B0F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smtClean="0">
                <a:solidFill>
                  <a:schemeClr val="tx2"/>
                </a:solidFill>
              </a:rPr>
              <a:t>Login</a:t>
            </a:r>
            <a:endParaRPr lang="en-US" sz="1200" dirty="0">
              <a:solidFill>
                <a:schemeClr val="tx2"/>
              </a:solidFill>
            </a:endParaRPr>
          </a:p>
        </p:txBody>
      </p:sp>
      <p:cxnSp>
        <p:nvCxnSpPr>
          <p:cNvPr id="15" name="Elbow Connector 14"/>
          <p:cNvCxnSpPr>
            <a:stCxn id="25" idx="2"/>
          </p:cNvCxnSpPr>
          <p:nvPr/>
        </p:nvCxnSpPr>
        <p:spPr>
          <a:xfrm rot="5400000">
            <a:off x="2769080" y="2216987"/>
            <a:ext cx="672861" cy="1949570"/>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25" name="Rectangle 24"/>
          <p:cNvSpPr/>
          <p:nvPr/>
        </p:nvSpPr>
        <p:spPr>
          <a:xfrm>
            <a:off x="3390181" y="2544792"/>
            <a:ext cx="1380227" cy="31055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smtClean="0">
                <a:solidFill>
                  <a:schemeClr val="tx2"/>
                </a:solidFill>
              </a:rPr>
              <a:t>User account Info</a:t>
            </a:r>
            <a:endParaRPr lang="en-US" sz="1200" dirty="0">
              <a:solidFill>
                <a:schemeClr val="tx2"/>
              </a:solidFill>
            </a:endParaRPr>
          </a:p>
        </p:txBody>
      </p:sp>
      <p:sp>
        <p:nvSpPr>
          <p:cNvPr id="27" name="TextBox 26"/>
          <p:cNvSpPr txBox="1"/>
          <p:nvPr/>
        </p:nvSpPr>
        <p:spPr>
          <a:xfrm>
            <a:off x="2655883" y="3158871"/>
            <a:ext cx="1285673" cy="276999"/>
          </a:xfrm>
          <a:prstGeom prst="rect">
            <a:avLst/>
          </a:prstGeom>
          <a:noFill/>
        </p:spPr>
        <p:txBody>
          <a:bodyPr wrap="none" rtlCol="0">
            <a:spAutoFit/>
          </a:bodyPr>
          <a:lstStyle/>
          <a:p>
            <a:r>
              <a:rPr lang="en-IN" sz="1200" dirty="0" smtClean="0"/>
              <a:t>Retrieve user Info</a:t>
            </a:r>
            <a:endParaRPr lang="en-US" sz="1200" dirty="0"/>
          </a:p>
        </p:txBody>
      </p:sp>
      <p:cxnSp>
        <p:nvCxnSpPr>
          <p:cNvPr id="31" name="Straight Arrow Connector 30"/>
          <p:cNvCxnSpPr>
            <a:endCxn id="9" idx="6"/>
          </p:cNvCxnSpPr>
          <p:nvPr/>
        </p:nvCxnSpPr>
        <p:spPr>
          <a:xfrm flipH="1">
            <a:off x="2587924" y="3985404"/>
            <a:ext cx="1492370" cy="0"/>
          </a:xfrm>
          <a:prstGeom prst="straightConnector1">
            <a:avLst/>
          </a:prstGeom>
          <a:ln>
            <a:solidFill>
              <a:schemeClr val="tx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4080294" y="3831731"/>
            <a:ext cx="1045735" cy="276999"/>
          </a:xfrm>
          <a:prstGeom prst="rect">
            <a:avLst/>
          </a:prstGeom>
          <a:noFill/>
        </p:spPr>
        <p:txBody>
          <a:bodyPr wrap="none" rtlCol="0">
            <a:spAutoFit/>
          </a:bodyPr>
          <a:lstStyle/>
          <a:p>
            <a:r>
              <a:rPr lang="en-IN" sz="1200" dirty="0" smtClean="0"/>
              <a:t>Administrator</a:t>
            </a:r>
            <a:endParaRPr lang="en-US" sz="1200" dirty="0"/>
          </a:p>
        </p:txBody>
      </p:sp>
      <p:sp>
        <p:nvSpPr>
          <p:cNvPr id="35" name="Rectangle 34"/>
          <p:cNvSpPr/>
          <p:nvPr/>
        </p:nvSpPr>
        <p:spPr>
          <a:xfrm>
            <a:off x="2740677" y="3693232"/>
            <a:ext cx="1153073" cy="276999"/>
          </a:xfrm>
          <a:prstGeom prst="rect">
            <a:avLst/>
          </a:prstGeom>
        </p:spPr>
        <p:txBody>
          <a:bodyPr wrap="none">
            <a:spAutoFit/>
          </a:bodyPr>
          <a:lstStyle/>
          <a:p>
            <a:pPr lvl="0"/>
            <a:r>
              <a:rPr lang="en-IN" sz="1200" dirty="0" smtClean="0">
                <a:solidFill>
                  <a:srgbClr val="3C4743"/>
                </a:solidFill>
              </a:rPr>
              <a:t>Enter User Role</a:t>
            </a:r>
            <a:endParaRPr lang="en-US" sz="1200" dirty="0">
              <a:solidFill>
                <a:srgbClr val="3C4743"/>
              </a:solidFill>
            </a:endParaRPr>
          </a:p>
        </p:txBody>
      </p:sp>
      <p:sp>
        <p:nvSpPr>
          <p:cNvPr id="37" name="Rectangle 36"/>
          <p:cNvSpPr/>
          <p:nvPr/>
        </p:nvSpPr>
        <p:spPr>
          <a:xfrm>
            <a:off x="526210" y="5067543"/>
            <a:ext cx="753949" cy="276999"/>
          </a:xfrm>
          <a:prstGeom prst="rect">
            <a:avLst/>
          </a:prstGeom>
        </p:spPr>
        <p:txBody>
          <a:bodyPr wrap="square">
            <a:spAutoFit/>
          </a:bodyPr>
          <a:lstStyle/>
          <a:p>
            <a:pPr lvl="0"/>
            <a:r>
              <a:rPr lang="en-IN" sz="1200" dirty="0" smtClean="0">
                <a:solidFill>
                  <a:srgbClr val="3C4743"/>
                </a:solidFill>
              </a:rPr>
              <a:t>Admin</a:t>
            </a:r>
            <a:endParaRPr lang="en-US" sz="1200" dirty="0">
              <a:solidFill>
                <a:srgbClr val="3C4743"/>
              </a:solidFill>
            </a:endParaRPr>
          </a:p>
        </p:txBody>
      </p:sp>
      <p:cxnSp>
        <p:nvCxnSpPr>
          <p:cNvPr id="39" name="Elbow Connector 38"/>
          <p:cNvCxnSpPr>
            <a:stCxn id="37" idx="3"/>
          </p:cNvCxnSpPr>
          <p:nvPr/>
        </p:nvCxnSpPr>
        <p:spPr>
          <a:xfrm flipV="1">
            <a:off x="1280159" y="4235572"/>
            <a:ext cx="1307765" cy="970471"/>
          </a:xfrm>
          <a:prstGeom prst="bentConnector3">
            <a:avLst>
              <a:gd name="adj1" fmla="val 179947"/>
            </a:avLst>
          </a:prstGeom>
          <a:ln>
            <a:solidFill>
              <a:schemeClr val="tx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1834008" y="4929043"/>
            <a:ext cx="2059742" cy="261610"/>
          </a:xfrm>
          <a:prstGeom prst="rect">
            <a:avLst/>
          </a:prstGeom>
        </p:spPr>
        <p:txBody>
          <a:bodyPr wrap="square">
            <a:spAutoFit/>
          </a:bodyPr>
          <a:lstStyle/>
          <a:p>
            <a:pPr lvl="0"/>
            <a:r>
              <a:rPr lang="en-IN" sz="1050" dirty="0" smtClean="0">
                <a:solidFill>
                  <a:srgbClr val="3C4743"/>
                </a:solidFill>
              </a:rPr>
              <a:t>Enter User ID , Password </a:t>
            </a:r>
            <a:endParaRPr lang="en-US" sz="1050" dirty="0">
              <a:solidFill>
                <a:srgbClr val="3C4743"/>
              </a:solidFill>
            </a:endParaRPr>
          </a:p>
        </p:txBody>
      </p:sp>
      <p:sp>
        <p:nvSpPr>
          <p:cNvPr id="49" name="Rectangle 48"/>
          <p:cNvSpPr/>
          <p:nvPr/>
        </p:nvSpPr>
        <p:spPr>
          <a:xfrm>
            <a:off x="113087" y="4720807"/>
            <a:ext cx="672748" cy="276999"/>
          </a:xfrm>
          <a:prstGeom prst="rect">
            <a:avLst/>
          </a:prstGeom>
        </p:spPr>
        <p:txBody>
          <a:bodyPr wrap="none">
            <a:spAutoFit/>
          </a:bodyPr>
          <a:lstStyle/>
          <a:p>
            <a:pPr lvl="0"/>
            <a:r>
              <a:rPr lang="en-IN" sz="1200" dirty="0" smtClean="0">
                <a:solidFill>
                  <a:srgbClr val="3C4743"/>
                </a:solidFill>
              </a:rPr>
              <a:t>Teacher</a:t>
            </a:r>
            <a:endParaRPr lang="en-US" sz="1200" dirty="0">
              <a:solidFill>
                <a:srgbClr val="3C4743"/>
              </a:solidFill>
            </a:endParaRPr>
          </a:p>
        </p:txBody>
      </p:sp>
      <p:sp>
        <p:nvSpPr>
          <p:cNvPr id="51" name="Rectangle 50"/>
          <p:cNvSpPr/>
          <p:nvPr/>
        </p:nvSpPr>
        <p:spPr>
          <a:xfrm>
            <a:off x="13037" y="4304104"/>
            <a:ext cx="673774" cy="276999"/>
          </a:xfrm>
          <a:prstGeom prst="rect">
            <a:avLst/>
          </a:prstGeom>
        </p:spPr>
        <p:txBody>
          <a:bodyPr wrap="none">
            <a:spAutoFit/>
          </a:bodyPr>
          <a:lstStyle/>
          <a:p>
            <a:pPr lvl="0"/>
            <a:r>
              <a:rPr lang="en-IN" sz="1200" dirty="0" smtClean="0">
                <a:solidFill>
                  <a:srgbClr val="3C4743"/>
                </a:solidFill>
              </a:rPr>
              <a:t>Student</a:t>
            </a:r>
            <a:endParaRPr lang="en-US" sz="1200" dirty="0">
              <a:solidFill>
                <a:srgbClr val="3C4743"/>
              </a:solidFill>
            </a:endParaRPr>
          </a:p>
        </p:txBody>
      </p:sp>
      <p:cxnSp>
        <p:nvCxnSpPr>
          <p:cNvPr id="57" name="Elbow Connector 56"/>
          <p:cNvCxnSpPr>
            <a:stCxn id="49" idx="3"/>
            <a:endCxn id="9" idx="5"/>
          </p:cNvCxnSpPr>
          <p:nvPr/>
        </p:nvCxnSpPr>
        <p:spPr>
          <a:xfrm flipV="1">
            <a:off x="785835" y="4308693"/>
            <a:ext cx="1668178" cy="55061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Elbow Connector 58"/>
          <p:cNvCxnSpPr>
            <a:stCxn id="51" idx="3"/>
            <a:endCxn id="9" idx="4"/>
          </p:cNvCxnSpPr>
          <p:nvPr/>
        </p:nvCxnSpPr>
        <p:spPr>
          <a:xfrm>
            <a:off x="686811" y="4442604"/>
            <a:ext cx="1443913" cy="12700"/>
          </a:xfrm>
          <a:prstGeom prst="bentConnector4">
            <a:avLst>
              <a:gd name="adj1" fmla="val 38350"/>
              <a:gd name="adj2" fmla="val -1890"/>
            </a:avLst>
          </a:prstGeom>
          <a:ln>
            <a:solidFill>
              <a:schemeClr val="tx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4" name="Rectangle 63"/>
          <p:cNvSpPr/>
          <p:nvPr/>
        </p:nvSpPr>
        <p:spPr>
          <a:xfrm>
            <a:off x="705820" y="4248488"/>
            <a:ext cx="1228221" cy="215444"/>
          </a:xfrm>
          <a:prstGeom prst="rect">
            <a:avLst/>
          </a:prstGeom>
        </p:spPr>
        <p:txBody>
          <a:bodyPr wrap="none">
            <a:spAutoFit/>
          </a:bodyPr>
          <a:lstStyle/>
          <a:p>
            <a:pPr lvl="0"/>
            <a:r>
              <a:rPr lang="en-IN" sz="800" dirty="0">
                <a:solidFill>
                  <a:srgbClr val="3C4743"/>
                </a:solidFill>
              </a:rPr>
              <a:t>Enter User ID , Password </a:t>
            </a:r>
            <a:endParaRPr lang="en-US" sz="800" dirty="0">
              <a:solidFill>
                <a:srgbClr val="3C4743"/>
              </a:solidFill>
            </a:endParaRPr>
          </a:p>
        </p:txBody>
      </p:sp>
      <p:sp>
        <p:nvSpPr>
          <p:cNvPr id="65" name="Rectangle 64"/>
          <p:cNvSpPr/>
          <p:nvPr/>
        </p:nvSpPr>
        <p:spPr>
          <a:xfrm>
            <a:off x="785835" y="4627757"/>
            <a:ext cx="1558440" cy="253916"/>
          </a:xfrm>
          <a:prstGeom prst="rect">
            <a:avLst/>
          </a:prstGeom>
        </p:spPr>
        <p:txBody>
          <a:bodyPr wrap="none">
            <a:spAutoFit/>
          </a:bodyPr>
          <a:lstStyle/>
          <a:p>
            <a:pPr lvl="0"/>
            <a:r>
              <a:rPr lang="en-IN" sz="1050" dirty="0">
                <a:solidFill>
                  <a:srgbClr val="3C4743"/>
                </a:solidFill>
              </a:rPr>
              <a:t>Enter User ID , Password </a:t>
            </a:r>
            <a:endParaRPr lang="en-US" sz="1050" dirty="0">
              <a:solidFill>
                <a:srgbClr val="3C4743"/>
              </a:solidFill>
            </a:endParaRPr>
          </a:p>
        </p:txBody>
      </p:sp>
      <p:sp>
        <p:nvSpPr>
          <p:cNvPr id="70" name="Rectangle 69"/>
          <p:cNvSpPr/>
          <p:nvPr/>
        </p:nvSpPr>
        <p:spPr>
          <a:xfrm>
            <a:off x="230435" y="2751067"/>
            <a:ext cx="873746" cy="461665"/>
          </a:xfrm>
          <a:prstGeom prst="rect">
            <a:avLst/>
          </a:prstGeom>
        </p:spPr>
        <p:txBody>
          <a:bodyPr wrap="square">
            <a:spAutoFit/>
          </a:bodyPr>
          <a:lstStyle/>
          <a:p>
            <a:pPr lvl="0"/>
            <a:r>
              <a:rPr lang="en-IN" sz="1200" dirty="0" smtClean="0">
                <a:solidFill>
                  <a:srgbClr val="3C4743"/>
                </a:solidFill>
              </a:rPr>
              <a:t>Data Entry Operator</a:t>
            </a:r>
            <a:endParaRPr lang="en-US" sz="1200" dirty="0">
              <a:solidFill>
                <a:srgbClr val="3C4743"/>
              </a:solidFill>
            </a:endParaRPr>
          </a:p>
        </p:txBody>
      </p:sp>
      <p:cxnSp>
        <p:nvCxnSpPr>
          <p:cNvPr id="72" name="Elbow Connector 71"/>
          <p:cNvCxnSpPr>
            <a:stCxn id="70" idx="2"/>
            <a:endCxn id="9" idx="2"/>
          </p:cNvCxnSpPr>
          <p:nvPr/>
        </p:nvCxnSpPr>
        <p:spPr>
          <a:xfrm rot="16200000" flipH="1">
            <a:off x="784080" y="3095960"/>
            <a:ext cx="772672" cy="1006216"/>
          </a:xfrm>
          <a:prstGeom prst="bentConnector2">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75" name="Rectangle 74"/>
          <p:cNvSpPr/>
          <p:nvPr/>
        </p:nvSpPr>
        <p:spPr>
          <a:xfrm>
            <a:off x="832203" y="3614619"/>
            <a:ext cx="654777" cy="369332"/>
          </a:xfrm>
          <a:prstGeom prst="rect">
            <a:avLst/>
          </a:prstGeom>
        </p:spPr>
        <p:txBody>
          <a:bodyPr wrap="square">
            <a:spAutoFit/>
          </a:bodyPr>
          <a:lstStyle/>
          <a:p>
            <a:pPr lvl="0"/>
            <a:r>
              <a:rPr lang="en-IN" sz="900" dirty="0" smtClean="0">
                <a:solidFill>
                  <a:srgbClr val="3C4743"/>
                </a:solidFill>
              </a:rPr>
              <a:t>Validate User data</a:t>
            </a:r>
            <a:endParaRPr lang="en-US" sz="900" dirty="0">
              <a:solidFill>
                <a:srgbClr val="3C4743"/>
              </a:solidFill>
            </a:endParaRPr>
          </a:p>
        </p:txBody>
      </p:sp>
      <p:pic>
        <p:nvPicPr>
          <p:cNvPr id="1026" name="Picture 2" descr="Data Flow Diagrams"/>
          <p:cNvPicPr>
            <a:picLocks noChangeAspect="1" noChangeArrowheads="1"/>
          </p:cNvPicPr>
          <p:nvPr/>
        </p:nvPicPr>
        <p:blipFill rotWithShape="1">
          <a:blip r:embed="rId2">
            <a:extLst>
              <a:ext uri="{28A0092B-C50C-407E-A947-70E740481C1C}">
                <a14:useLocalDpi xmlns:a14="http://schemas.microsoft.com/office/drawing/2010/main" val="0"/>
              </a:ext>
            </a:extLst>
          </a:blip>
          <a:srcRect l="-4166" t="644" r="-2161" b="12205"/>
          <a:stretch/>
        </p:blipFill>
        <p:spPr bwMode="auto">
          <a:xfrm>
            <a:off x="6029864" y="2475781"/>
            <a:ext cx="5943600" cy="4336246"/>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p:cNvSpPr txBox="1"/>
          <p:nvPr/>
        </p:nvSpPr>
        <p:spPr>
          <a:xfrm>
            <a:off x="6254151" y="1998230"/>
            <a:ext cx="3338671" cy="307777"/>
          </a:xfrm>
          <a:prstGeom prst="rect">
            <a:avLst/>
          </a:prstGeom>
          <a:noFill/>
        </p:spPr>
        <p:txBody>
          <a:bodyPr wrap="none" rtlCol="0">
            <a:spAutoFit/>
          </a:bodyPr>
          <a:lstStyle/>
          <a:p>
            <a:r>
              <a:rPr lang="en-IN" sz="1400" dirty="0" smtClean="0"/>
              <a:t>Level 1 DFD of E Class Management System</a:t>
            </a:r>
            <a:endParaRPr lang="en-US" sz="1400" dirty="0"/>
          </a:p>
        </p:txBody>
      </p:sp>
    </p:spTree>
    <p:extLst>
      <p:ext uri="{BB962C8B-B14F-4D97-AF65-F5344CB8AC3E}">
        <p14:creationId xmlns:p14="http://schemas.microsoft.com/office/powerpoint/2010/main" val="2026618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i="1" dirty="0" smtClean="0"/>
              <a:t>ER DIAGRAM :</a:t>
            </a:r>
            <a:endParaRPr lang="en-US" sz="4800" b="1" i="1" dirty="0"/>
          </a:p>
        </p:txBody>
      </p:sp>
      <p:pic>
        <p:nvPicPr>
          <p:cNvPr id="9" name="Content Placeholder 8"/>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48906" y="1828456"/>
            <a:ext cx="10696754" cy="4926027"/>
          </a:xfrm>
        </p:spPr>
      </p:pic>
    </p:spTree>
    <p:extLst>
      <p:ext uri="{BB962C8B-B14F-4D97-AF65-F5344CB8AC3E}">
        <p14:creationId xmlns:p14="http://schemas.microsoft.com/office/powerpoint/2010/main" val="880705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 y="0"/>
            <a:ext cx="5952227" cy="5262979"/>
          </a:xfrm>
          <a:prstGeom prst="rect">
            <a:avLst/>
          </a:prstGeom>
        </p:spPr>
        <p:txBody>
          <a:bodyPr wrap="square">
            <a:spAutoFit/>
          </a:bodyPr>
          <a:lstStyle/>
          <a:p>
            <a:r>
              <a:rPr lang="en-US" sz="1400" dirty="0"/>
              <a:t># ------------------------------REGISTER---------------------------------------------</a:t>
            </a:r>
          </a:p>
          <a:p>
            <a:endParaRPr lang="en-US" sz="1400" dirty="0"/>
          </a:p>
          <a:p>
            <a:endParaRPr lang="en-US" sz="1100" dirty="0"/>
          </a:p>
          <a:p>
            <a:r>
              <a:rPr lang="en-US" sz="1100" dirty="0"/>
              <a:t>@</a:t>
            </a:r>
            <a:r>
              <a:rPr lang="en-US" sz="1100" dirty="0" err="1"/>
              <a:t>app.route</a:t>
            </a:r>
            <a:r>
              <a:rPr lang="en-US" sz="1100" dirty="0"/>
              <a:t>('/register', methods=['POST', 'GET'])</a:t>
            </a:r>
          </a:p>
          <a:p>
            <a:r>
              <a:rPr lang="en-US" sz="1100" dirty="0" err="1"/>
              <a:t>def</a:t>
            </a:r>
            <a:r>
              <a:rPr lang="en-US" sz="1100" dirty="0"/>
              <a:t> register():</a:t>
            </a:r>
          </a:p>
          <a:p>
            <a:r>
              <a:rPr lang="en-US" sz="1100" dirty="0"/>
              <a:t>    try:</a:t>
            </a:r>
          </a:p>
          <a:p>
            <a:r>
              <a:rPr lang="en-US" sz="1100" dirty="0"/>
              <a:t>        if </a:t>
            </a:r>
            <a:r>
              <a:rPr lang="en-US" sz="1100" dirty="0" err="1"/>
              <a:t>request.method</a:t>
            </a:r>
            <a:r>
              <a:rPr lang="en-US" sz="1100" dirty="0"/>
              <a:t> == 'POST':</a:t>
            </a:r>
          </a:p>
          <a:p>
            <a:r>
              <a:rPr lang="en-US" sz="1100" dirty="0"/>
              <a:t>            </a:t>
            </a:r>
            <a:r>
              <a:rPr lang="en-US" sz="1100" dirty="0" err="1"/>
              <a:t>uname</a:t>
            </a:r>
            <a:r>
              <a:rPr lang="en-US" sz="1100" dirty="0"/>
              <a:t> = </a:t>
            </a:r>
            <a:r>
              <a:rPr lang="en-US" sz="1100" dirty="0" err="1"/>
              <a:t>request.form.get</a:t>
            </a:r>
            <a:r>
              <a:rPr lang="en-US" sz="1100" dirty="0"/>
              <a:t>('</a:t>
            </a:r>
            <a:r>
              <a:rPr lang="en-US" sz="1100" dirty="0" err="1"/>
              <a:t>userName</a:t>
            </a:r>
            <a:r>
              <a:rPr lang="en-US" sz="1100" dirty="0"/>
              <a:t>')</a:t>
            </a:r>
          </a:p>
          <a:p>
            <a:r>
              <a:rPr lang="en-US" sz="1100" dirty="0"/>
              <a:t>            </a:t>
            </a:r>
            <a:r>
              <a:rPr lang="en-US" sz="1100" dirty="0" err="1"/>
              <a:t>regId</a:t>
            </a:r>
            <a:r>
              <a:rPr lang="en-US" sz="1100" dirty="0"/>
              <a:t> = </a:t>
            </a:r>
            <a:r>
              <a:rPr lang="en-US" sz="1100" dirty="0" err="1"/>
              <a:t>request.form.get</a:t>
            </a:r>
            <a:r>
              <a:rPr lang="en-US" sz="1100" dirty="0"/>
              <a:t>('</a:t>
            </a:r>
            <a:r>
              <a:rPr lang="en-US" sz="1100" dirty="0" err="1"/>
              <a:t>Reg_id</a:t>
            </a:r>
            <a:r>
              <a:rPr lang="en-US" sz="1100" dirty="0"/>
              <a:t>')</a:t>
            </a:r>
          </a:p>
          <a:p>
            <a:r>
              <a:rPr lang="en-US" sz="1100" dirty="0"/>
              <a:t>            email = </a:t>
            </a:r>
            <a:r>
              <a:rPr lang="en-US" sz="1100" dirty="0" err="1"/>
              <a:t>request.form.get</a:t>
            </a:r>
            <a:r>
              <a:rPr lang="en-US" sz="1100" dirty="0"/>
              <a:t>('email')</a:t>
            </a:r>
          </a:p>
          <a:p>
            <a:r>
              <a:rPr lang="en-US" sz="1100" dirty="0"/>
              <a:t>            password = </a:t>
            </a:r>
            <a:r>
              <a:rPr lang="en-US" sz="1100" dirty="0" err="1"/>
              <a:t>request.form.get</a:t>
            </a:r>
            <a:r>
              <a:rPr lang="en-US" sz="1100" dirty="0"/>
              <a:t>('password')</a:t>
            </a:r>
          </a:p>
          <a:p>
            <a:r>
              <a:rPr lang="en-US" sz="1100" dirty="0"/>
              <a:t>            </a:t>
            </a:r>
            <a:r>
              <a:rPr lang="en-US" sz="1100" dirty="0" err="1"/>
              <a:t>uimg</a:t>
            </a:r>
            <a:r>
              <a:rPr lang="en-US" sz="1100" dirty="0"/>
              <a:t> = </a:t>
            </a:r>
            <a:r>
              <a:rPr lang="en-US" sz="1100" dirty="0" err="1"/>
              <a:t>request.form.get</a:t>
            </a:r>
            <a:r>
              <a:rPr lang="en-US" sz="1100" dirty="0"/>
              <a:t>('photo')</a:t>
            </a:r>
          </a:p>
          <a:p>
            <a:r>
              <a:rPr lang="en-US" sz="1100" dirty="0"/>
              <a:t>            </a:t>
            </a:r>
            <a:r>
              <a:rPr lang="en-US" sz="1100" dirty="0" err="1"/>
              <a:t>check_regId</a:t>
            </a:r>
            <a:r>
              <a:rPr lang="en-US" sz="1100" dirty="0"/>
              <a:t> = </a:t>
            </a:r>
            <a:r>
              <a:rPr lang="en-US" sz="1100" dirty="0" err="1"/>
              <a:t>Users.query.filter_by</a:t>
            </a:r>
            <a:r>
              <a:rPr lang="en-US" sz="1100" dirty="0"/>
              <a:t>(</a:t>
            </a:r>
            <a:r>
              <a:rPr lang="en-US" sz="1100" dirty="0" err="1"/>
              <a:t>reg_id</a:t>
            </a:r>
            <a:r>
              <a:rPr lang="en-US" sz="1100" dirty="0"/>
              <a:t>=</a:t>
            </a:r>
            <a:r>
              <a:rPr lang="en-US" sz="1100" dirty="0" err="1"/>
              <a:t>regId</a:t>
            </a:r>
            <a:r>
              <a:rPr lang="en-US" sz="1100" dirty="0"/>
              <a:t>).first()</a:t>
            </a:r>
          </a:p>
          <a:p>
            <a:r>
              <a:rPr lang="en-US" sz="1100" dirty="0"/>
              <a:t>            print(</a:t>
            </a:r>
            <a:r>
              <a:rPr lang="en-US" sz="1100" dirty="0" err="1"/>
              <a:t>check_regId</a:t>
            </a:r>
            <a:r>
              <a:rPr lang="en-US" sz="1100" dirty="0"/>
              <a:t>)</a:t>
            </a:r>
          </a:p>
          <a:p>
            <a:r>
              <a:rPr lang="en-US" sz="1100" dirty="0"/>
              <a:t>            if </a:t>
            </a:r>
            <a:r>
              <a:rPr lang="en-US" sz="1100" dirty="0" err="1"/>
              <a:t>check_regId</a:t>
            </a:r>
            <a:r>
              <a:rPr lang="en-US" sz="1100" dirty="0"/>
              <a:t> is None:</a:t>
            </a:r>
          </a:p>
          <a:p>
            <a:r>
              <a:rPr lang="en-US" sz="1100" dirty="0"/>
              <a:t>                </a:t>
            </a:r>
            <a:r>
              <a:rPr lang="en-US" sz="1100" dirty="0" err="1"/>
              <a:t>hashed_pwd</a:t>
            </a:r>
            <a:r>
              <a:rPr lang="en-US" sz="1100" dirty="0"/>
              <a:t> = </a:t>
            </a:r>
            <a:r>
              <a:rPr lang="en-US" sz="1100" dirty="0" err="1"/>
              <a:t>bcrypt.generate_password_hash</a:t>
            </a:r>
            <a:r>
              <a:rPr lang="en-US" sz="1100" dirty="0"/>
              <a:t>(password).decode('utf-8')</a:t>
            </a:r>
          </a:p>
          <a:p>
            <a:r>
              <a:rPr lang="en-US" sz="1100" dirty="0"/>
              <a:t>                </a:t>
            </a:r>
            <a:r>
              <a:rPr lang="en-US" sz="1100" dirty="0" err="1"/>
              <a:t>obj</a:t>
            </a:r>
            <a:r>
              <a:rPr lang="en-US" sz="1100" dirty="0"/>
              <a:t> = Users(name=</a:t>
            </a:r>
            <a:r>
              <a:rPr lang="en-US" sz="1100" dirty="0" err="1"/>
              <a:t>uname</a:t>
            </a:r>
            <a:r>
              <a:rPr lang="en-US" sz="1100" dirty="0"/>
              <a:t>, </a:t>
            </a:r>
            <a:r>
              <a:rPr lang="en-US" sz="1100" dirty="0" err="1"/>
              <a:t>reg_id</a:t>
            </a:r>
            <a:r>
              <a:rPr lang="en-US" sz="1100" dirty="0"/>
              <a:t>=</a:t>
            </a:r>
            <a:r>
              <a:rPr lang="en-US" sz="1100" dirty="0" err="1"/>
              <a:t>regId</a:t>
            </a:r>
            <a:r>
              <a:rPr lang="en-US" sz="1100" dirty="0"/>
              <a:t>, email=email, password=</a:t>
            </a:r>
            <a:r>
              <a:rPr lang="en-US" sz="1100" dirty="0" err="1"/>
              <a:t>hashed_pwd</a:t>
            </a:r>
            <a:r>
              <a:rPr lang="en-US" sz="1100" dirty="0"/>
              <a:t>, </a:t>
            </a:r>
            <a:r>
              <a:rPr lang="en-US" sz="1100" dirty="0" err="1"/>
              <a:t>img</a:t>
            </a:r>
            <a:r>
              <a:rPr lang="en-US" sz="1100" dirty="0"/>
              <a:t>=</a:t>
            </a:r>
            <a:r>
              <a:rPr lang="en-US" sz="1100" dirty="0" err="1"/>
              <a:t>uimg</a:t>
            </a:r>
            <a:r>
              <a:rPr lang="en-US" sz="1100" dirty="0"/>
              <a:t>)</a:t>
            </a:r>
          </a:p>
          <a:p>
            <a:r>
              <a:rPr lang="en-US" sz="1100" dirty="0"/>
              <a:t>                </a:t>
            </a:r>
            <a:r>
              <a:rPr lang="en-US" sz="1100" dirty="0" err="1"/>
              <a:t>db.session.add</a:t>
            </a:r>
            <a:r>
              <a:rPr lang="en-US" sz="1100" dirty="0"/>
              <a:t>(</a:t>
            </a:r>
            <a:r>
              <a:rPr lang="en-US" sz="1100" dirty="0" err="1"/>
              <a:t>obj</a:t>
            </a:r>
            <a:r>
              <a:rPr lang="en-US" sz="1100" dirty="0"/>
              <a:t>)</a:t>
            </a:r>
          </a:p>
          <a:p>
            <a:r>
              <a:rPr lang="en-US" sz="1100" dirty="0"/>
              <a:t>                </a:t>
            </a:r>
            <a:r>
              <a:rPr lang="en-US" sz="1100" dirty="0" err="1"/>
              <a:t>db.session.commit</a:t>
            </a:r>
            <a:r>
              <a:rPr lang="en-US" sz="1100" dirty="0"/>
              <a:t>()</a:t>
            </a:r>
          </a:p>
          <a:p>
            <a:r>
              <a:rPr lang="en-US" sz="1100" dirty="0"/>
              <a:t>                flash('- Registration Successful', 'Success')</a:t>
            </a:r>
          </a:p>
          <a:p>
            <a:r>
              <a:rPr lang="en-US" sz="1100" dirty="0"/>
              <a:t>                return </a:t>
            </a:r>
            <a:r>
              <a:rPr lang="en-US" sz="1100" dirty="0" err="1"/>
              <a:t>render_template</a:t>
            </a:r>
            <a:r>
              <a:rPr lang="en-US" sz="1100" dirty="0"/>
              <a:t>('home/register-14.html', )</a:t>
            </a:r>
          </a:p>
          <a:p>
            <a:endParaRPr lang="en-US" sz="1100" dirty="0"/>
          </a:p>
          <a:p>
            <a:r>
              <a:rPr lang="en-US" sz="1100" dirty="0"/>
              <a:t>            else:</a:t>
            </a:r>
          </a:p>
          <a:p>
            <a:r>
              <a:rPr lang="en-US" sz="1100" dirty="0"/>
              <a:t>                flash(' - duplicate registration no', 'failed')</a:t>
            </a:r>
          </a:p>
          <a:p>
            <a:endParaRPr lang="en-US" sz="1100" dirty="0"/>
          </a:p>
          <a:p>
            <a:r>
              <a:rPr lang="en-US" sz="1100" dirty="0"/>
              <a:t>        return </a:t>
            </a:r>
            <a:r>
              <a:rPr lang="en-US" sz="1100" dirty="0" err="1"/>
              <a:t>render_template</a:t>
            </a:r>
            <a:r>
              <a:rPr lang="en-US" sz="1100" dirty="0"/>
              <a:t>('home/register-14.html')</a:t>
            </a:r>
          </a:p>
          <a:p>
            <a:r>
              <a:rPr lang="en-US" sz="1100" dirty="0"/>
              <a:t>    except Exception as e:</a:t>
            </a:r>
          </a:p>
          <a:p>
            <a:r>
              <a:rPr lang="en-US" sz="1100" dirty="0"/>
              <a:t>        print(e)</a:t>
            </a:r>
          </a:p>
          <a:p>
            <a:r>
              <a:rPr lang="en-US" sz="1100" dirty="0"/>
              <a:t>        flash(' - something went wrong', 'failed')</a:t>
            </a:r>
          </a:p>
          <a:p>
            <a:r>
              <a:rPr lang="en-US" sz="1100" dirty="0"/>
              <a:t>        return </a:t>
            </a:r>
            <a:r>
              <a:rPr lang="en-US" sz="1100" dirty="0" err="1"/>
              <a:t>render_template</a:t>
            </a:r>
            <a:r>
              <a:rPr lang="en-US" sz="1100" dirty="0"/>
              <a:t>('home/register-14.html')</a:t>
            </a:r>
            <a:endParaRPr lang="en-US" sz="1400" dirty="0"/>
          </a:p>
        </p:txBody>
      </p:sp>
      <p:sp>
        <p:nvSpPr>
          <p:cNvPr id="10" name="Rectangle 9"/>
          <p:cNvSpPr/>
          <p:nvPr/>
        </p:nvSpPr>
        <p:spPr>
          <a:xfrm>
            <a:off x="5868838" y="0"/>
            <a:ext cx="6096000" cy="7078861"/>
          </a:xfrm>
          <a:prstGeom prst="rect">
            <a:avLst/>
          </a:prstGeom>
        </p:spPr>
        <p:txBody>
          <a:bodyPr>
            <a:spAutoFit/>
          </a:bodyPr>
          <a:lstStyle/>
          <a:p>
            <a:r>
              <a:rPr lang="en-US" sz="1400" dirty="0"/>
              <a:t># </a:t>
            </a:r>
            <a:r>
              <a:rPr lang="en-US" sz="1400" dirty="0" smtClean="0"/>
              <a:t>-----------------------------------LOGIN---------------------------------------------------------------</a:t>
            </a:r>
            <a:endParaRPr lang="en-US" sz="1400" dirty="0"/>
          </a:p>
          <a:p>
            <a:r>
              <a:rPr lang="en-US" sz="1000" dirty="0"/>
              <a:t>@</a:t>
            </a:r>
            <a:r>
              <a:rPr lang="en-US" sz="1000" dirty="0" err="1"/>
              <a:t>app.route</a:t>
            </a:r>
            <a:r>
              <a:rPr lang="en-US" sz="1000" dirty="0"/>
              <a:t>('/login', methods=['GET', 'POST'])</a:t>
            </a:r>
          </a:p>
          <a:p>
            <a:r>
              <a:rPr lang="en-US" sz="1000" dirty="0" err="1"/>
              <a:t>def</a:t>
            </a:r>
            <a:r>
              <a:rPr lang="en-US" sz="1000" dirty="0"/>
              <a:t> login():</a:t>
            </a:r>
          </a:p>
          <a:p>
            <a:r>
              <a:rPr lang="en-US" sz="1000" dirty="0"/>
              <a:t>    try:</a:t>
            </a:r>
          </a:p>
          <a:p>
            <a:r>
              <a:rPr lang="en-US" sz="1000" dirty="0"/>
              <a:t>        if </a:t>
            </a:r>
            <a:r>
              <a:rPr lang="en-US" sz="1000" dirty="0" err="1"/>
              <a:t>request.method</a:t>
            </a:r>
            <a:r>
              <a:rPr lang="en-US" sz="1000" dirty="0"/>
              <a:t> == 'POST':</a:t>
            </a:r>
          </a:p>
          <a:p>
            <a:r>
              <a:rPr lang="en-US" sz="1000" dirty="0"/>
              <a:t>            email = </a:t>
            </a:r>
            <a:r>
              <a:rPr lang="en-US" sz="1000" dirty="0" err="1"/>
              <a:t>request.form.get</a:t>
            </a:r>
            <a:r>
              <a:rPr lang="en-US" sz="1000" dirty="0"/>
              <a:t>('email')</a:t>
            </a:r>
          </a:p>
          <a:p>
            <a:r>
              <a:rPr lang="en-US" sz="1000" dirty="0"/>
              <a:t>            password = </a:t>
            </a:r>
            <a:r>
              <a:rPr lang="en-US" sz="1000" dirty="0" err="1"/>
              <a:t>request.form.get</a:t>
            </a:r>
            <a:r>
              <a:rPr lang="en-US" sz="1000" dirty="0"/>
              <a:t>('password')</a:t>
            </a:r>
          </a:p>
          <a:p>
            <a:r>
              <a:rPr lang="en-US" sz="1000" dirty="0"/>
              <a:t>            </a:t>
            </a:r>
            <a:r>
              <a:rPr lang="en-US" sz="1000" dirty="0" err="1"/>
              <a:t>remember_me</a:t>
            </a:r>
            <a:r>
              <a:rPr lang="en-US" sz="1000" dirty="0"/>
              <a:t> = </a:t>
            </a:r>
            <a:r>
              <a:rPr lang="en-US" sz="1000" dirty="0" err="1"/>
              <a:t>request.form.get</a:t>
            </a:r>
            <a:r>
              <a:rPr lang="en-US" sz="1000" dirty="0"/>
              <a:t>('</a:t>
            </a:r>
            <a:r>
              <a:rPr lang="en-US" sz="1000" dirty="0" err="1"/>
              <a:t>remember_me</a:t>
            </a:r>
            <a:r>
              <a:rPr lang="en-US" sz="1000" dirty="0"/>
              <a:t>')</a:t>
            </a:r>
          </a:p>
          <a:p>
            <a:r>
              <a:rPr lang="en-US" sz="1000" dirty="0"/>
              <a:t>            print(</a:t>
            </a:r>
            <a:r>
              <a:rPr lang="en-US" sz="1000" dirty="0" err="1"/>
              <a:t>remember_me</a:t>
            </a:r>
            <a:r>
              <a:rPr lang="en-US" sz="1000" dirty="0"/>
              <a:t>)</a:t>
            </a:r>
          </a:p>
          <a:p>
            <a:r>
              <a:rPr lang="en-US" sz="1000" dirty="0"/>
              <a:t>            user = </a:t>
            </a:r>
            <a:r>
              <a:rPr lang="en-US" sz="1000" dirty="0" err="1"/>
              <a:t>Users.query.filter_by</a:t>
            </a:r>
            <a:r>
              <a:rPr lang="en-US" sz="1000" dirty="0"/>
              <a:t>(email=email).first()</a:t>
            </a:r>
          </a:p>
          <a:p>
            <a:r>
              <a:rPr lang="en-US" sz="1000" dirty="0"/>
              <a:t>            print(user)</a:t>
            </a:r>
          </a:p>
          <a:p>
            <a:r>
              <a:rPr lang="en-US" sz="1000" dirty="0"/>
              <a:t>            session["id"] = user.id</a:t>
            </a:r>
          </a:p>
          <a:p>
            <a:r>
              <a:rPr lang="en-US" sz="1000" dirty="0"/>
              <a:t>            session["</a:t>
            </a:r>
            <a:r>
              <a:rPr lang="en-US" sz="1000" dirty="0" err="1"/>
              <a:t>userName</a:t>
            </a:r>
            <a:r>
              <a:rPr lang="en-US" sz="1000" dirty="0"/>
              <a:t>"] = user.name</a:t>
            </a:r>
          </a:p>
          <a:p>
            <a:r>
              <a:rPr lang="en-US" sz="1000" dirty="0"/>
              <a:t>            session["</a:t>
            </a:r>
            <a:r>
              <a:rPr lang="en-US" sz="1000" dirty="0" err="1"/>
              <a:t>userType</a:t>
            </a:r>
            <a:r>
              <a:rPr lang="en-US" sz="1000" dirty="0"/>
              <a:t>"] = </a:t>
            </a:r>
            <a:r>
              <a:rPr lang="en-US" sz="1000" dirty="0" err="1"/>
              <a:t>user.usertype</a:t>
            </a:r>
            <a:endParaRPr lang="en-US" sz="1000" dirty="0"/>
          </a:p>
          <a:p>
            <a:r>
              <a:rPr lang="en-US" sz="1000" dirty="0"/>
              <a:t>            session["</a:t>
            </a:r>
            <a:r>
              <a:rPr lang="en-US" sz="1000" dirty="0" err="1"/>
              <a:t>img</a:t>
            </a:r>
            <a:r>
              <a:rPr lang="en-US" sz="1000" dirty="0"/>
              <a:t>"] = </a:t>
            </a:r>
            <a:r>
              <a:rPr lang="en-US" sz="1000" dirty="0" err="1"/>
              <a:t>user.img</a:t>
            </a:r>
            <a:endParaRPr lang="en-US" sz="1000" dirty="0"/>
          </a:p>
          <a:p>
            <a:r>
              <a:rPr lang="en-US" sz="1000" dirty="0"/>
              <a:t>            print('Session Set</a:t>
            </a:r>
            <a:r>
              <a:rPr lang="en-US" sz="1000" dirty="0" smtClean="0"/>
              <a:t>')</a:t>
            </a:r>
          </a:p>
          <a:p>
            <a:endParaRPr lang="en-US" sz="1000" dirty="0"/>
          </a:p>
          <a:p>
            <a:r>
              <a:rPr lang="en-US" sz="1000" dirty="0"/>
              <a:t>            if user and </a:t>
            </a:r>
            <a:r>
              <a:rPr lang="en-US" sz="1000" dirty="0" err="1"/>
              <a:t>bcrypt.check_password_hash</a:t>
            </a:r>
            <a:r>
              <a:rPr lang="en-US" sz="1000" dirty="0"/>
              <a:t>(</a:t>
            </a:r>
            <a:r>
              <a:rPr lang="en-US" sz="1000" dirty="0" err="1"/>
              <a:t>user.password</a:t>
            </a:r>
            <a:r>
              <a:rPr lang="en-US" sz="1000" dirty="0"/>
              <a:t>, password) and </a:t>
            </a:r>
            <a:r>
              <a:rPr lang="en-US" sz="1000" dirty="0" err="1"/>
              <a:t>user.usertype</a:t>
            </a:r>
            <a:r>
              <a:rPr lang="en-US" sz="1000" dirty="0"/>
              <a:t> == "admin":</a:t>
            </a:r>
          </a:p>
          <a:p>
            <a:r>
              <a:rPr lang="en-US" sz="1000" dirty="0"/>
              <a:t>                return redirect('admin')</a:t>
            </a:r>
          </a:p>
          <a:p>
            <a:r>
              <a:rPr lang="en-US" sz="1000" dirty="0"/>
              <a:t>            </a:t>
            </a:r>
            <a:r>
              <a:rPr lang="en-US" sz="1000" dirty="0" err="1"/>
              <a:t>elif</a:t>
            </a:r>
            <a:r>
              <a:rPr lang="en-US" sz="1000" dirty="0"/>
              <a:t> user and </a:t>
            </a:r>
            <a:r>
              <a:rPr lang="en-US" sz="1000" dirty="0" err="1"/>
              <a:t>bcrypt.check_password_hash</a:t>
            </a:r>
            <a:r>
              <a:rPr lang="en-US" sz="1000" dirty="0"/>
              <a:t>(</a:t>
            </a:r>
            <a:r>
              <a:rPr lang="en-US" sz="1000" dirty="0" err="1"/>
              <a:t>user.password</a:t>
            </a:r>
            <a:r>
              <a:rPr lang="en-US" sz="1000" dirty="0"/>
              <a:t>, password) and </a:t>
            </a:r>
            <a:r>
              <a:rPr lang="en-US" sz="1000" dirty="0" err="1"/>
              <a:t>user.usertype</a:t>
            </a:r>
            <a:r>
              <a:rPr lang="en-US" sz="1000" dirty="0"/>
              <a:t> == "teacher":</a:t>
            </a:r>
          </a:p>
          <a:p>
            <a:r>
              <a:rPr lang="en-US" sz="1000" dirty="0"/>
              <a:t>                return redirect('teacher')</a:t>
            </a:r>
          </a:p>
          <a:p>
            <a:r>
              <a:rPr lang="en-US" sz="1000" dirty="0"/>
              <a:t>            </a:t>
            </a:r>
            <a:r>
              <a:rPr lang="en-US" sz="1000" dirty="0" err="1"/>
              <a:t>elif</a:t>
            </a:r>
            <a:r>
              <a:rPr lang="en-US" sz="1000" dirty="0"/>
              <a:t> user and </a:t>
            </a:r>
            <a:r>
              <a:rPr lang="en-US" sz="1000" dirty="0" err="1"/>
              <a:t>bcrypt.check_password_hash</a:t>
            </a:r>
            <a:r>
              <a:rPr lang="en-US" sz="1000" dirty="0"/>
              <a:t>(</a:t>
            </a:r>
            <a:r>
              <a:rPr lang="en-US" sz="1000" dirty="0" err="1"/>
              <a:t>user.password</a:t>
            </a:r>
            <a:r>
              <a:rPr lang="en-US" sz="1000" dirty="0"/>
              <a:t>, password) and </a:t>
            </a:r>
            <a:r>
              <a:rPr lang="en-US" sz="1000" dirty="0" err="1"/>
              <a:t>user.usertype</a:t>
            </a:r>
            <a:r>
              <a:rPr lang="en-US" sz="1000" dirty="0"/>
              <a:t> == "user":</a:t>
            </a:r>
          </a:p>
          <a:p>
            <a:r>
              <a:rPr lang="en-US" sz="1000" dirty="0"/>
              <a:t>                return redirect('student')</a:t>
            </a:r>
          </a:p>
          <a:p>
            <a:r>
              <a:rPr lang="en-US" sz="1000" dirty="0"/>
              <a:t>            else:</a:t>
            </a:r>
          </a:p>
          <a:p>
            <a:r>
              <a:rPr lang="en-US" sz="1000" dirty="0"/>
              <a:t>                flash(f' - login failed please try again', 'failed')</a:t>
            </a:r>
          </a:p>
          <a:p>
            <a:r>
              <a:rPr lang="en-US" sz="1000" dirty="0"/>
              <a:t>                return </a:t>
            </a:r>
            <a:r>
              <a:rPr lang="en-US" sz="1000" dirty="0" err="1"/>
              <a:t>render_template</a:t>
            </a:r>
            <a:r>
              <a:rPr lang="en-US" sz="1000" dirty="0"/>
              <a:t>(</a:t>
            </a:r>
            <a:r>
              <a:rPr lang="en-US" sz="1000" dirty="0" err="1"/>
              <a:t>url_for</a:t>
            </a:r>
            <a:r>
              <a:rPr lang="en-US" sz="1000" dirty="0"/>
              <a:t>('home/login-14.html</a:t>
            </a:r>
            <a:r>
              <a:rPr lang="en-US" sz="1000" dirty="0" smtClean="0"/>
              <a:t>'))</a:t>
            </a:r>
            <a:endParaRPr lang="en-US" sz="1000" dirty="0"/>
          </a:p>
          <a:p>
            <a:r>
              <a:rPr lang="en-US" sz="1000" dirty="0"/>
              <a:t>        </a:t>
            </a:r>
            <a:r>
              <a:rPr lang="en-US" sz="1000" dirty="0" err="1"/>
              <a:t>elif</a:t>
            </a:r>
            <a:r>
              <a:rPr lang="en-US" sz="1000" dirty="0"/>
              <a:t> </a:t>
            </a:r>
            <a:r>
              <a:rPr lang="en-US" sz="1000" dirty="0" err="1"/>
              <a:t>request.method</a:t>
            </a:r>
            <a:r>
              <a:rPr lang="en-US" sz="1000" dirty="0"/>
              <a:t> == 'GET':</a:t>
            </a:r>
          </a:p>
          <a:p>
            <a:r>
              <a:rPr lang="en-US" sz="1000" dirty="0"/>
              <a:t>            print('inside get')</a:t>
            </a:r>
          </a:p>
          <a:p>
            <a:r>
              <a:rPr lang="en-US" sz="1000" dirty="0"/>
              <a:t>            if "id" in session and "</a:t>
            </a:r>
            <a:r>
              <a:rPr lang="en-US" sz="1000" dirty="0" err="1"/>
              <a:t>userType</a:t>
            </a:r>
            <a:r>
              <a:rPr lang="en-US" sz="1000" dirty="0"/>
              <a:t>" in session and "</a:t>
            </a:r>
            <a:r>
              <a:rPr lang="en-US" sz="1000" dirty="0" err="1"/>
              <a:t>userName</a:t>
            </a:r>
            <a:r>
              <a:rPr lang="en-US" sz="1000" dirty="0"/>
              <a:t>" in session:</a:t>
            </a:r>
          </a:p>
          <a:p>
            <a:r>
              <a:rPr lang="en-US" sz="1000" dirty="0"/>
              <a:t>                if session["</a:t>
            </a:r>
            <a:r>
              <a:rPr lang="en-US" sz="1000" dirty="0" err="1"/>
              <a:t>userType</a:t>
            </a:r>
            <a:r>
              <a:rPr lang="en-US" sz="1000" dirty="0"/>
              <a:t>"] == 'admin':</a:t>
            </a:r>
          </a:p>
          <a:p>
            <a:r>
              <a:rPr lang="en-US" sz="1000" dirty="0"/>
              <a:t>                    return redirect(</a:t>
            </a:r>
            <a:r>
              <a:rPr lang="en-US" sz="1000" dirty="0" err="1"/>
              <a:t>url_for</a:t>
            </a:r>
            <a:r>
              <a:rPr lang="en-US" sz="1000" dirty="0"/>
              <a:t>('admin'))</a:t>
            </a:r>
          </a:p>
          <a:p>
            <a:r>
              <a:rPr lang="en-US" sz="1000" dirty="0"/>
              <a:t>                </a:t>
            </a:r>
            <a:r>
              <a:rPr lang="en-US" sz="1000" dirty="0" err="1"/>
              <a:t>elif</a:t>
            </a:r>
            <a:r>
              <a:rPr lang="en-US" sz="1000" dirty="0"/>
              <a:t> session["</a:t>
            </a:r>
            <a:r>
              <a:rPr lang="en-US" sz="1000" dirty="0" err="1"/>
              <a:t>userType</a:t>
            </a:r>
            <a:r>
              <a:rPr lang="en-US" sz="1000" dirty="0"/>
              <a:t>"] == 'user':</a:t>
            </a:r>
          </a:p>
          <a:p>
            <a:r>
              <a:rPr lang="en-US" sz="1000" dirty="0"/>
              <a:t>                    return redirect(</a:t>
            </a:r>
            <a:r>
              <a:rPr lang="en-US" sz="1000" dirty="0" err="1"/>
              <a:t>url_for</a:t>
            </a:r>
            <a:r>
              <a:rPr lang="en-US" sz="1000" dirty="0"/>
              <a:t>('user'))</a:t>
            </a:r>
          </a:p>
          <a:p>
            <a:r>
              <a:rPr lang="en-US" sz="1000" dirty="0"/>
              <a:t>                </a:t>
            </a:r>
            <a:r>
              <a:rPr lang="en-US" sz="1000" dirty="0" err="1"/>
              <a:t>elif</a:t>
            </a:r>
            <a:r>
              <a:rPr lang="en-US" sz="1000" dirty="0"/>
              <a:t> session["</a:t>
            </a:r>
            <a:r>
              <a:rPr lang="en-US" sz="1000" dirty="0" err="1"/>
              <a:t>userType</a:t>
            </a:r>
            <a:r>
              <a:rPr lang="en-US" sz="1000" dirty="0"/>
              <a:t>"] == 'teacher':</a:t>
            </a:r>
          </a:p>
          <a:p>
            <a:r>
              <a:rPr lang="en-US" sz="1000" dirty="0"/>
              <a:t>                    return redirect(</a:t>
            </a:r>
            <a:r>
              <a:rPr lang="en-US" sz="1000" dirty="0" err="1"/>
              <a:t>url_for</a:t>
            </a:r>
            <a:r>
              <a:rPr lang="en-US" sz="1000" dirty="0"/>
              <a:t>('teacher'))</a:t>
            </a:r>
          </a:p>
          <a:p>
            <a:r>
              <a:rPr lang="en-US" sz="1000" dirty="0"/>
              <a:t>                else:</a:t>
            </a:r>
          </a:p>
          <a:p>
            <a:r>
              <a:rPr lang="en-US" sz="1000" dirty="0"/>
              <a:t>                    </a:t>
            </a:r>
            <a:r>
              <a:rPr lang="en-US" sz="1000" dirty="0" err="1"/>
              <a:t>session.clear</a:t>
            </a:r>
            <a:r>
              <a:rPr lang="en-US" sz="1000" dirty="0"/>
              <a:t>()</a:t>
            </a:r>
          </a:p>
          <a:p>
            <a:r>
              <a:rPr lang="en-US" sz="1000" dirty="0"/>
              <a:t>                    print('no user type')</a:t>
            </a:r>
          </a:p>
          <a:p>
            <a:r>
              <a:rPr lang="en-US" sz="1000" dirty="0"/>
              <a:t>                    return </a:t>
            </a:r>
            <a:r>
              <a:rPr lang="en-US" sz="1000" dirty="0" err="1"/>
              <a:t>render_template</a:t>
            </a:r>
            <a:r>
              <a:rPr lang="en-US" sz="1000" dirty="0"/>
              <a:t>('home/login-14.html')</a:t>
            </a:r>
          </a:p>
          <a:p>
            <a:r>
              <a:rPr lang="en-US" sz="1000" dirty="0"/>
              <a:t>            else:</a:t>
            </a:r>
          </a:p>
          <a:p>
            <a:r>
              <a:rPr lang="en-US" sz="1000" dirty="0"/>
              <a:t>                return </a:t>
            </a:r>
            <a:r>
              <a:rPr lang="en-US" sz="1000" dirty="0" err="1"/>
              <a:t>render_template</a:t>
            </a:r>
            <a:r>
              <a:rPr lang="en-US" sz="1000" dirty="0"/>
              <a:t>('home/login-14.html</a:t>
            </a:r>
            <a:r>
              <a:rPr lang="en-US" sz="1000" dirty="0" smtClean="0"/>
              <a:t>')</a:t>
            </a:r>
            <a:endParaRPr lang="en-US" sz="1000" dirty="0"/>
          </a:p>
          <a:p>
            <a:r>
              <a:rPr lang="en-US" sz="1000" dirty="0"/>
              <a:t>    except Exception as e:</a:t>
            </a:r>
          </a:p>
          <a:p>
            <a:r>
              <a:rPr lang="en-US" sz="1000" dirty="0"/>
              <a:t>        print(e)</a:t>
            </a:r>
          </a:p>
          <a:p>
            <a:r>
              <a:rPr lang="en-US" sz="1000" dirty="0"/>
              <a:t>        return </a:t>
            </a:r>
            <a:r>
              <a:rPr lang="en-US" sz="1000" dirty="0" err="1"/>
              <a:t>render_template</a:t>
            </a:r>
            <a:r>
              <a:rPr lang="en-US" sz="1000" dirty="0"/>
              <a:t>('home/login-14.html')</a:t>
            </a:r>
          </a:p>
        </p:txBody>
      </p:sp>
    </p:spTree>
    <p:extLst>
      <p:ext uri="{BB962C8B-B14F-4D97-AF65-F5344CB8AC3E}">
        <p14:creationId xmlns:p14="http://schemas.microsoft.com/office/powerpoint/2010/main" val="2249699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IN" sz="4800" b="1" i="1" dirty="0" smtClean="0"/>
              <a:t>Project Layout</a:t>
            </a:r>
            <a:endParaRPr lang="en-US" sz="4800" b="1" i="1" dirty="0"/>
          </a:p>
        </p:txBody>
      </p:sp>
      <p:sp>
        <p:nvSpPr>
          <p:cNvPr id="14" name="TextBox 13"/>
          <p:cNvSpPr txBox="1"/>
          <p:nvPr/>
        </p:nvSpPr>
        <p:spPr>
          <a:xfrm>
            <a:off x="491706" y="1937661"/>
            <a:ext cx="2734573" cy="369332"/>
          </a:xfrm>
          <a:prstGeom prst="rect">
            <a:avLst/>
          </a:prstGeom>
          <a:noFill/>
        </p:spPr>
        <p:txBody>
          <a:bodyPr wrap="square" rtlCol="0">
            <a:spAutoFit/>
          </a:bodyPr>
          <a:lstStyle/>
          <a:p>
            <a:r>
              <a:rPr lang="en-IN" dirty="0" smtClean="0"/>
              <a:t>Admin Dashboard</a:t>
            </a:r>
            <a:endParaRPr lang="en-US" dirty="0"/>
          </a:p>
        </p:txBody>
      </p:sp>
      <p:sp>
        <p:nvSpPr>
          <p:cNvPr id="15" name="TextBox 14"/>
          <p:cNvSpPr txBox="1"/>
          <p:nvPr/>
        </p:nvSpPr>
        <p:spPr>
          <a:xfrm>
            <a:off x="6003983" y="1937661"/>
            <a:ext cx="2734573" cy="369332"/>
          </a:xfrm>
          <a:prstGeom prst="rect">
            <a:avLst/>
          </a:prstGeom>
          <a:noFill/>
        </p:spPr>
        <p:txBody>
          <a:bodyPr wrap="square" rtlCol="0">
            <a:spAutoFit/>
          </a:bodyPr>
          <a:lstStyle/>
          <a:p>
            <a:r>
              <a:rPr lang="en-IN" dirty="0" smtClean="0"/>
              <a:t>Teacher Dashboard</a:t>
            </a:r>
            <a:endParaRPr lang="en-US" dirty="0"/>
          </a:p>
        </p:txBody>
      </p:sp>
      <p:pic>
        <p:nvPicPr>
          <p:cNvPr id="6" name="Content Placeholder 5"/>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 y="2416198"/>
            <a:ext cx="5995357" cy="4441802"/>
          </a:xfrm>
        </p:spPr>
      </p:pic>
      <p:pic>
        <p:nvPicPr>
          <p:cNvPr id="8" name="Content Placeholder 7"/>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003982" y="2416198"/>
            <a:ext cx="6188017" cy="4441802"/>
          </a:xfrm>
        </p:spPr>
      </p:pic>
    </p:spTree>
    <p:extLst>
      <p:ext uri="{BB962C8B-B14F-4D97-AF65-F5344CB8AC3E}">
        <p14:creationId xmlns:p14="http://schemas.microsoft.com/office/powerpoint/2010/main" val="3350644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203</TotalTime>
  <Words>967</Words>
  <Application>Microsoft Office PowerPoint</Application>
  <PresentationFormat>Widescreen</PresentationFormat>
  <Paragraphs>159</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Algerian</vt:lpstr>
      <vt:lpstr>Bell MT</vt:lpstr>
      <vt:lpstr>Calibri</vt:lpstr>
      <vt:lpstr>Wingdings</vt:lpstr>
      <vt:lpstr>Educational subjects 16x9</vt:lpstr>
      <vt:lpstr>E-CLASS MANAGEMENT SYSTEM </vt:lpstr>
      <vt:lpstr>INTRODUCTION :</vt:lpstr>
      <vt:lpstr> Objective of the project-</vt:lpstr>
      <vt:lpstr>Project Requirements</vt:lpstr>
      <vt:lpstr>MODULES :</vt:lpstr>
      <vt:lpstr>Data Flow Diagram :</vt:lpstr>
      <vt:lpstr>ER DIAGRAM :</vt:lpstr>
      <vt:lpstr>PowerPoint Presentation</vt:lpstr>
      <vt:lpstr>Project Layout</vt:lpstr>
      <vt:lpstr>PowerPoint Presentation</vt:lpstr>
      <vt:lpstr>CONCLUSION</vt:lpstr>
      <vt:lpstr>Future Scope And Further Enhancement Of The Project</vt:lpstr>
      <vt:lpstr>Reference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E-CLASS MANAGEMENT SYSTEM(PATHSALA)</dc:title>
  <dc:creator>Biswajit gumansingh</dc:creator>
  <cp:lastModifiedBy>Biswajit gumansingh</cp:lastModifiedBy>
  <cp:revision>24</cp:revision>
  <dcterms:created xsi:type="dcterms:W3CDTF">2021-08-23T10:45:36Z</dcterms:created>
  <dcterms:modified xsi:type="dcterms:W3CDTF">2021-08-26T06:10:37Z</dcterms:modified>
</cp:coreProperties>
</file>

<file path=docProps/thumbnail.jpeg>
</file>